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handoutMasterIdLst>
    <p:handoutMasterId r:id="rId1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68148" autoAdjust="0"/>
  </p:normalViewPr>
  <p:slideViewPr>
    <p:cSldViewPr snapToGrid="0">
      <p:cViewPr varScale="1">
        <p:scale>
          <a:sx n="58" d="100"/>
          <a:sy n="58" d="100"/>
        </p:scale>
        <p:origin x="1555" y="58"/>
      </p:cViewPr>
      <p:guideLst/>
    </p:cSldViewPr>
  </p:slideViewPr>
  <p:notesTextViewPr>
    <p:cViewPr>
      <p:scale>
        <a:sx n="1" d="1"/>
        <a:sy n="1" d="1"/>
      </p:scale>
      <p:origin x="0" y="0"/>
    </p:cViewPr>
  </p:notesTextViewPr>
  <p:notesViewPr>
    <p:cSldViewPr snapToGrid="0">
      <p:cViewPr varScale="1">
        <p:scale>
          <a:sx n="66" d="100"/>
          <a:sy n="66" d="100"/>
        </p:scale>
        <p:origin x="313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8194F0C-DC74-4624-8D84-D2233884261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DRAFT</a:t>
            </a:r>
          </a:p>
        </p:txBody>
      </p:sp>
      <p:sp>
        <p:nvSpPr>
          <p:cNvPr id="3" name="Date Placeholder 2">
            <a:extLst>
              <a:ext uri="{FF2B5EF4-FFF2-40B4-BE49-F238E27FC236}">
                <a16:creationId xmlns:a16="http://schemas.microsoft.com/office/drawing/2014/main" id="{8A8FD553-E0EE-4F28-B25C-E362E3E961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DC0FAD-B2F7-4E55-86C2-C9DBA4118CD9}" type="datetimeFigureOut">
              <a:rPr lang="en-US" smtClean="0"/>
              <a:t>9/17/2021</a:t>
            </a:fld>
            <a:endParaRPr lang="en-US"/>
          </a:p>
        </p:txBody>
      </p:sp>
      <p:sp>
        <p:nvSpPr>
          <p:cNvPr id="4" name="Footer Placeholder 3">
            <a:extLst>
              <a:ext uri="{FF2B5EF4-FFF2-40B4-BE49-F238E27FC236}">
                <a16:creationId xmlns:a16="http://schemas.microsoft.com/office/drawing/2014/main" id="{350394C4-BA8D-4C38-A523-50C11D72D4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Safe Environment Training - 11th grade</a:t>
            </a:r>
          </a:p>
        </p:txBody>
      </p:sp>
      <p:sp>
        <p:nvSpPr>
          <p:cNvPr id="5" name="Slide Number Placeholder 4">
            <a:extLst>
              <a:ext uri="{FF2B5EF4-FFF2-40B4-BE49-F238E27FC236}">
                <a16:creationId xmlns:a16="http://schemas.microsoft.com/office/drawing/2014/main" id="{18127B95-C8DB-4716-913A-AC29E88D23F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626375-91E7-458D-A8A0-5D4109B0C315}" type="slidenum">
              <a:rPr lang="en-US" smtClean="0"/>
              <a:t>‹#›</a:t>
            </a:fld>
            <a:endParaRPr lang="en-US"/>
          </a:p>
        </p:txBody>
      </p:sp>
    </p:spTree>
    <p:extLst>
      <p:ext uri="{BB962C8B-B14F-4D97-AF65-F5344CB8AC3E}">
        <p14:creationId xmlns:p14="http://schemas.microsoft.com/office/powerpoint/2010/main" val="829990865"/>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800"/>
            </a:lvl1pPr>
          </a:lstStyle>
          <a:p>
            <a:r>
              <a:rPr lang="en-US"/>
              <a:t>DRAFT</a:t>
            </a: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6A4F6F-54DD-488F-9809-2006DF660F56}" type="datetimeFigureOut">
              <a:rPr lang="en-US" smtClean="0"/>
              <a:t>9/17/2021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Safe Environment Training - 11th grade</a:t>
            </a: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FDFBAB-F9E2-44EB-992D-EA07E0674FB7}" type="slidenum">
              <a:rPr lang="en-US" smtClean="0"/>
              <a:t>‹#›</a:t>
            </a:fld>
            <a:endParaRPr lang="en-US" dirty="0"/>
          </a:p>
        </p:txBody>
      </p:sp>
    </p:spTree>
    <p:extLst>
      <p:ext uri="{BB962C8B-B14F-4D97-AF65-F5344CB8AC3E}">
        <p14:creationId xmlns:p14="http://schemas.microsoft.com/office/powerpoint/2010/main" val="718301865"/>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 and any additional staff that are present to assist with the presentation.</a:t>
            </a:r>
          </a:p>
          <a:p>
            <a:endParaRPr lang="en-US" dirty="0"/>
          </a:p>
          <a:p>
            <a:r>
              <a:rPr lang="en-US" dirty="0"/>
              <a:t>Lead the group in prayer.</a:t>
            </a:r>
          </a:p>
          <a:p>
            <a:endParaRPr lang="en-US" dirty="0"/>
          </a:p>
          <a:p>
            <a:r>
              <a:rPr lang="en-US" dirty="0"/>
              <a:t>Explain the purpose of this session:</a:t>
            </a:r>
          </a:p>
          <a:p>
            <a:endParaRPr lang="en-US" sz="14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Review basic personal safety lessons learned in previous sessions.</a:t>
            </a:r>
            <a:endParaRPr lang="en-US" sz="14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Introduce ideals of healthy relationships among peers</a:t>
            </a:r>
            <a:endParaRPr lang="en-US" sz="14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Discuss healthy dating relationships/unhealthy dating and violence</a:t>
            </a:r>
            <a:endParaRPr lang="en-US" dirty="0"/>
          </a:p>
        </p:txBody>
      </p:sp>
      <p:sp>
        <p:nvSpPr>
          <p:cNvPr id="4" name="Slide Number Placeholder 3"/>
          <p:cNvSpPr>
            <a:spLocks noGrp="1"/>
          </p:cNvSpPr>
          <p:nvPr>
            <p:ph type="sldNum" sz="quarter" idx="10"/>
          </p:nvPr>
        </p:nvSpPr>
        <p:spPr/>
        <p:txBody>
          <a:bodyPr/>
          <a:lstStyle/>
          <a:p>
            <a:fld id="{C2FDFBAB-F9E2-44EB-992D-EA07E0674FB7}" type="slidenum">
              <a:rPr lang="en-US" smtClean="0"/>
              <a:t>1</a:t>
            </a:fld>
            <a:endParaRPr lang="en-US" dirty="0"/>
          </a:p>
        </p:txBody>
      </p:sp>
      <p:sp>
        <p:nvSpPr>
          <p:cNvPr id="5" name="Footer Placeholder 4">
            <a:extLst>
              <a:ext uri="{FF2B5EF4-FFF2-40B4-BE49-F238E27FC236}">
                <a16:creationId xmlns:a16="http://schemas.microsoft.com/office/drawing/2014/main" id="{EF745DB7-EDD1-480D-BE19-4F8C1E96E994}"/>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866DE736-B793-4E2D-9491-C5B80AD7E703}"/>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2340110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Review basic personal safety lessons learned in previous training sessions.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God created you and loves you.  God made your bodies for good purposes.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each have personal space that is to be respected by others.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should treat yourselves and others with respect and care (the golden rule).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Some touches are safe, some are unsafe.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have internal warning signs or sirens that let you know when you are in danger.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you are ever in danger, are not being respected, or are being touched in an unsafe way, you should get away.  Sexually using or abusing another person is morally and legally wrong and will not be tolerated.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There are adults in your life to care for and protect you.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Get help from one of these adults.  Keep telling and asking until you get the help you need.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Where to go for help at our school….(fill in with names).</a:t>
            </a:r>
            <a:endParaRPr lang="en-US" dirty="0"/>
          </a:p>
          <a:p>
            <a:endParaRPr lang="en-US" dirty="0"/>
          </a:p>
        </p:txBody>
      </p:sp>
      <p:sp>
        <p:nvSpPr>
          <p:cNvPr id="4" name="Slide Number Placeholder 3"/>
          <p:cNvSpPr>
            <a:spLocks noGrp="1"/>
          </p:cNvSpPr>
          <p:nvPr>
            <p:ph type="sldNum" sz="quarter" idx="10"/>
          </p:nvPr>
        </p:nvSpPr>
        <p:spPr/>
        <p:txBody>
          <a:bodyPr/>
          <a:lstStyle/>
          <a:p>
            <a:fld id="{C2FDFBAB-F9E2-44EB-992D-EA07E0674FB7}" type="slidenum">
              <a:rPr lang="en-US" smtClean="0"/>
              <a:t>2</a:t>
            </a:fld>
            <a:endParaRPr lang="en-US" dirty="0"/>
          </a:p>
        </p:txBody>
      </p:sp>
      <p:sp>
        <p:nvSpPr>
          <p:cNvPr id="5" name="Footer Placeholder 4">
            <a:extLst>
              <a:ext uri="{FF2B5EF4-FFF2-40B4-BE49-F238E27FC236}">
                <a16:creationId xmlns:a16="http://schemas.microsoft.com/office/drawing/2014/main" id="{AA887B32-91DE-4E77-92B8-C872E7A49C1B}"/>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4B5AC860-EE3E-4433-9E74-610CC530306F}"/>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787256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Introduce ideals of healthy relationships among peers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Relationships are very important to our well-being and happiness as individuals.  We were made to be in relationship with God and others.   Our first important relationship is with our parents and family members.  As we grow, relationships with others outside of our family begin.  In school and </a:t>
            </a:r>
            <a:r>
              <a:rPr lang="en-US" sz="1200" kern="1200">
                <a:solidFill>
                  <a:schemeClr val="tx1"/>
                </a:solidFill>
                <a:effectLst/>
                <a:latin typeface="+mn-lt"/>
                <a:ea typeface="+mn-ea"/>
                <a:cs typeface="+mn-cs"/>
              </a:rPr>
              <a:t>other activities, </a:t>
            </a:r>
            <a:r>
              <a:rPr lang="en-US" sz="1200" kern="1200" dirty="0">
                <a:solidFill>
                  <a:schemeClr val="tx1"/>
                </a:solidFill>
                <a:effectLst/>
                <a:latin typeface="+mn-lt"/>
                <a:ea typeface="+mn-ea"/>
                <a:cs typeface="+mn-cs"/>
              </a:rPr>
              <a:t>a young person begins to choose friends and relationships for herself/himself.</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There is a progression in relationships as a young person matures.   First, the child or teen develops good friendships with others of the same gender.  Then the child or teen develops good friendships with persons of the opposite gender.  Then and only then, can the person begin to develop healthy dating relationships.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If good friends and friendships are important, then how do you know a good friend?  </a:t>
            </a:r>
          </a:p>
          <a:p>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Ask the students to list what “good friends will do” and what “good friends will not do”</a:t>
            </a:r>
          </a:p>
          <a:p>
            <a:endParaRPr lang="en-US" dirty="0"/>
          </a:p>
        </p:txBody>
      </p:sp>
      <p:sp>
        <p:nvSpPr>
          <p:cNvPr id="4" name="Slide Number Placeholder 3"/>
          <p:cNvSpPr>
            <a:spLocks noGrp="1"/>
          </p:cNvSpPr>
          <p:nvPr>
            <p:ph type="sldNum" sz="quarter" idx="10"/>
          </p:nvPr>
        </p:nvSpPr>
        <p:spPr/>
        <p:txBody>
          <a:bodyPr/>
          <a:lstStyle/>
          <a:p>
            <a:fld id="{C2FDFBAB-F9E2-44EB-992D-EA07E0674FB7}" type="slidenum">
              <a:rPr lang="en-US" smtClean="0"/>
              <a:t>3</a:t>
            </a:fld>
            <a:endParaRPr lang="en-US" dirty="0"/>
          </a:p>
        </p:txBody>
      </p:sp>
      <p:sp>
        <p:nvSpPr>
          <p:cNvPr id="5" name="Footer Placeholder 4">
            <a:extLst>
              <a:ext uri="{FF2B5EF4-FFF2-40B4-BE49-F238E27FC236}">
                <a16:creationId xmlns:a16="http://schemas.microsoft.com/office/drawing/2014/main" id="{C5C8F85D-EE73-4A8A-8F73-EA1BBD2BED21}"/>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E9BB6FD7-58C0-4210-9CB0-86FFFE37D67B}"/>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534817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group’s input with the following chart.</a:t>
            </a:r>
          </a:p>
          <a:p>
            <a:endParaRPr lang="en-US" dirty="0"/>
          </a:p>
          <a:p>
            <a:r>
              <a:rPr lang="en-US" dirty="0"/>
              <a:t>At the end of each list, ask for more input if desired.</a:t>
            </a:r>
          </a:p>
          <a:p>
            <a:endParaRPr lang="en-US" dirty="0"/>
          </a:p>
          <a:p>
            <a:r>
              <a:rPr lang="en-US" dirty="0"/>
              <a:t>Why does a person stay with another who is not a good friend?  Why does a person stay in an unhealthy relationship?</a:t>
            </a:r>
          </a:p>
          <a:p>
            <a:endParaRPr lang="en-US" dirty="0"/>
          </a:p>
          <a:p>
            <a:r>
              <a:rPr lang="en-US" sz="1200" kern="1200" dirty="0">
                <a:solidFill>
                  <a:schemeClr val="tx1"/>
                </a:solidFill>
                <a:effectLst/>
                <a:latin typeface="+mn-lt"/>
                <a:ea typeface="+mn-ea"/>
                <a:cs typeface="+mn-cs"/>
              </a:rPr>
              <a:t>Many times a person stays in an unhealthy relationship because she/he believes that she/he can change the other person or change the other person’s hurtful behavior.  There are other reasons also.  But, you cannot change people or their behavior.   You cannot “love” people into being the person that you want them to be.   Leave unhealthy or abusive relationships.   If the hurtful behavior is not extreme, you can give the other person feedback as to how it makes you feel.  Small imperfections can be tolerated in a healthy relationship.</a:t>
            </a:r>
            <a:endParaRPr lang="en-US" dirty="0"/>
          </a:p>
          <a:p>
            <a:endParaRPr lang="en-US" dirty="0"/>
          </a:p>
        </p:txBody>
      </p:sp>
      <p:sp>
        <p:nvSpPr>
          <p:cNvPr id="4" name="Slide Number Placeholder 3"/>
          <p:cNvSpPr>
            <a:spLocks noGrp="1"/>
          </p:cNvSpPr>
          <p:nvPr>
            <p:ph type="sldNum" sz="quarter" idx="10"/>
          </p:nvPr>
        </p:nvSpPr>
        <p:spPr/>
        <p:txBody>
          <a:bodyPr/>
          <a:lstStyle/>
          <a:p>
            <a:fld id="{C2FDFBAB-F9E2-44EB-992D-EA07E0674FB7}" type="slidenum">
              <a:rPr lang="en-US" smtClean="0"/>
              <a:t>4</a:t>
            </a:fld>
            <a:endParaRPr lang="en-US" dirty="0"/>
          </a:p>
        </p:txBody>
      </p:sp>
      <p:sp>
        <p:nvSpPr>
          <p:cNvPr id="5" name="Footer Placeholder 4">
            <a:extLst>
              <a:ext uri="{FF2B5EF4-FFF2-40B4-BE49-F238E27FC236}">
                <a16:creationId xmlns:a16="http://schemas.microsoft.com/office/drawing/2014/main" id="{B6FFC585-08F4-4FB9-8E5B-CF8B8123E643}"/>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1821E1B3-9A8C-4EBB-840E-38AB6130889E}"/>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514106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Boundaries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God’s plan and purpose for our lives involves right relationships with God and with others.</a:t>
            </a:r>
            <a:endParaRPr lang="en-US" sz="11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God’s love and care has no boundaries, but our relationships with other people do.</a:t>
            </a:r>
          </a:p>
          <a:p>
            <a:pPr lvl="0"/>
            <a:endParaRPr lang="en-US" sz="11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 boundary is the personal space that you keep between yourself and others.  </a:t>
            </a:r>
            <a:endParaRPr lang="en-US" sz="11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There are two types of boundaries: external and internal.</a:t>
            </a:r>
            <a:endParaRPr lang="en-US" sz="11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External boundaries include both physical/sexual boundaries.</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These boundaries protect your entire body and especially the private parts of your body.</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External boundaries help keep you safe and healthy.</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You decide who can touch you, how they touch you, and where.</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You want your physical/sexual boundaries respected by others and you want to respect the boundaries of other people as well. </a:t>
            </a:r>
            <a:endParaRPr lang="en-US" sz="11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Internal boundaries include your emotional and spiritual boundaries.</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These boundaries protect your private thoughts and emotions. </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These boundaries protect the deepest part of who you are – your sense of hope, trust, mystery, security and spiritually.</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You decide what you will or will not share with others.</a:t>
            </a:r>
          </a:p>
          <a:p>
            <a:pPr lvl="1"/>
            <a:endParaRPr lang="en-US" sz="1200" kern="1200" dirty="0">
              <a:solidFill>
                <a:schemeClr val="tx1"/>
              </a:solidFill>
              <a:effectLst/>
              <a:latin typeface="+mn-lt"/>
              <a:ea typeface="+mn-ea"/>
              <a:cs typeface="+mn-cs"/>
            </a:endParaRPr>
          </a:p>
          <a:p>
            <a:pPr lvl="0"/>
            <a:r>
              <a:rPr lang="en-US" sz="1100" kern="1200" dirty="0">
                <a:solidFill>
                  <a:schemeClr val="tx1"/>
                </a:solidFill>
                <a:effectLst/>
                <a:latin typeface="+mn-lt"/>
                <a:ea typeface="+mn-ea"/>
                <a:cs typeface="+mn-cs"/>
              </a:rPr>
              <a:t>It is very important to have good, healthy, strong boundaries, to know what they are and to be able to tell them to others.</a:t>
            </a:r>
          </a:p>
          <a:p>
            <a:pPr lvl="0"/>
            <a:endParaRPr lang="en-US" sz="1100" kern="1200" dirty="0">
              <a:solidFill>
                <a:schemeClr val="tx1"/>
              </a:solidFill>
              <a:effectLst/>
              <a:latin typeface="+mn-lt"/>
              <a:ea typeface="+mn-ea"/>
              <a:cs typeface="+mn-cs"/>
            </a:endParaRPr>
          </a:p>
          <a:p>
            <a:pPr lvl="0"/>
            <a:r>
              <a:rPr lang="en-US" sz="1100" kern="1200" dirty="0">
                <a:solidFill>
                  <a:schemeClr val="tx1"/>
                </a:solidFill>
                <a:effectLst/>
                <a:latin typeface="+mn-lt"/>
                <a:ea typeface="+mn-ea"/>
                <a:cs typeface="+mn-cs"/>
              </a:rPr>
              <a:t>Boundaries protect both persons in the relationship.</a:t>
            </a:r>
          </a:p>
          <a:p>
            <a:endParaRPr lang="en-US" dirty="0"/>
          </a:p>
        </p:txBody>
      </p:sp>
      <p:sp>
        <p:nvSpPr>
          <p:cNvPr id="4" name="Slide Number Placeholder 3"/>
          <p:cNvSpPr>
            <a:spLocks noGrp="1"/>
          </p:cNvSpPr>
          <p:nvPr>
            <p:ph type="sldNum" sz="quarter" idx="10"/>
          </p:nvPr>
        </p:nvSpPr>
        <p:spPr/>
        <p:txBody>
          <a:bodyPr/>
          <a:lstStyle/>
          <a:p>
            <a:fld id="{C2FDFBAB-F9E2-44EB-992D-EA07E0674FB7}" type="slidenum">
              <a:rPr lang="en-US" smtClean="0"/>
              <a:t>5</a:t>
            </a:fld>
            <a:endParaRPr lang="en-US" dirty="0"/>
          </a:p>
        </p:txBody>
      </p:sp>
      <p:sp>
        <p:nvSpPr>
          <p:cNvPr id="5" name="Footer Placeholder 4">
            <a:extLst>
              <a:ext uri="{FF2B5EF4-FFF2-40B4-BE49-F238E27FC236}">
                <a16:creationId xmlns:a16="http://schemas.microsoft.com/office/drawing/2014/main" id="{B16EEDA6-F13B-4BB9-B13A-9B2461A91BC3}"/>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E7B74489-185D-4D90-BD62-A870E6A1267D}"/>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840625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people break or violate your boundaries.  This can be done intentionally or not.   Some boundaries violations as small and do not seem significant.  Others pose serious threats to your safety and well-being.   Some are so serious that they are illegal, including harassment, sexual harassment, and sexual assault.   This list begins with boundary violations that seem less serious.   They increase in severity up to and including examples of sexual abuse or assault.</a:t>
            </a:r>
          </a:p>
          <a:p>
            <a:endParaRPr lang="en-US" dirty="0"/>
          </a:p>
          <a:p>
            <a:r>
              <a:rPr lang="en-US" dirty="0"/>
              <a:t>How do people violate boundaries?</a:t>
            </a:r>
          </a:p>
          <a:p>
            <a:endParaRPr lang="en-US" dirty="0"/>
          </a:p>
          <a:p>
            <a:r>
              <a:rPr lang="en-US" sz="1200" kern="1200" dirty="0">
                <a:solidFill>
                  <a:schemeClr val="tx1"/>
                </a:solidFill>
                <a:effectLst/>
                <a:latin typeface="+mn-lt"/>
                <a:ea typeface="+mn-ea"/>
                <a:cs typeface="+mn-cs"/>
              </a:rPr>
              <a:t>1.  Interrupting a conversation when you are speaking with someone else.</a:t>
            </a:r>
          </a:p>
          <a:p>
            <a:r>
              <a:rPr lang="en-US" sz="1200" kern="1200" dirty="0">
                <a:solidFill>
                  <a:schemeClr val="tx1"/>
                </a:solidFill>
                <a:effectLst/>
                <a:latin typeface="+mn-lt"/>
                <a:ea typeface="+mn-ea"/>
                <a:cs typeface="+mn-cs"/>
              </a:rPr>
              <a:t>2.  Taking one of your possessions.</a:t>
            </a:r>
          </a:p>
          <a:p>
            <a:r>
              <a:rPr lang="en-US" sz="1200" kern="1200" dirty="0">
                <a:solidFill>
                  <a:schemeClr val="tx1"/>
                </a:solidFill>
                <a:effectLst/>
                <a:latin typeface="+mn-lt"/>
                <a:ea typeface="+mn-ea"/>
                <a:cs typeface="+mn-cs"/>
              </a:rPr>
              <a:t>3.  Teasing or making fun of you that hurts you.*</a:t>
            </a:r>
          </a:p>
          <a:p>
            <a:r>
              <a:rPr lang="en-US" sz="1200" kern="1200" dirty="0">
                <a:solidFill>
                  <a:schemeClr val="tx1"/>
                </a:solidFill>
                <a:effectLst/>
                <a:latin typeface="+mn-lt"/>
                <a:ea typeface="+mn-ea"/>
                <a:cs typeface="+mn-cs"/>
              </a:rPr>
              <a:t>4.  Asking very personal questions that are inappropriate.*</a:t>
            </a:r>
          </a:p>
          <a:p>
            <a:r>
              <a:rPr lang="en-US" sz="1200" kern="1200" dirty="0">
                <a:solidFill>
                  <a:schemeClr val="tx1"/>
                </a:solidFill>
                <a:effectLst/>
                <a:latin typeface="+mn-lt"/>
                <a:ea typeface="+mn-ea"/>
                <a:cs typeface="+mn-cs"/>
              </a:rPr>
              <a:t>5.  Gossiping about you.*</a:t>
            </a:r>
          </a:p>
          <a:p>
            <a:pPr marL="228600" indent="-228600">
              <a:buAutoNum type="arabicPeriod" startAt="6"/>
            </a:pPr>
            <a:r>
              <a:rPr lang="en-US" sz="1200" kern="1200" dirty="0">
                <a:solidFill>
                  <a:schemeClr val="tx1"/>
                </a:solidFill>
                <a:effectLst/>
                <a:latin typeface="+mn-lt"/>
                <a:ea typeface="+mn-ea"/>
                <a:cs typeface="+mn-cs"/>
              </a:rPr>
              <a:t>Always hanging around you.  Making you feel uncomfortable by invading your private space.</a:t>
            </a:r>
          </a:p>
          <a:p>
            <a:pPr marL="228600" indent="-228600">
              <a:buAutoNum type="arabicPeriod" startAt="6"/>
            </a:pPr>
            <a:endParaRPr lang="en-US" sz="1200" kern="1200" dirty="0">
              <a:solidFill>
                <a:schemeClr val="tx1"/>
              </a:solidFill>
              <a:effectLst/>
              <a:latin typeface="+mn-lt"/>
              <a:ea typeface="+mn-ea"/>
              <a:cs typeface="+mn-cs"/>
            </a:endParaRPr>
          </a:p>
          <a:p>
            <a:pPr marL="0" indent="0">
              <a:buNone/>
            </a:pPr>
            <a:r>
              <a:rPr lang="en-US" sz="1200" kern="1200" dirty="0">
                <a:solidFill>
                  <a:schemeClr val="tx1"/>
                </a:solidFill>
                <a:effectLst/>
                <a:latin typeface="+mn-lt"/>
                <a:ea typeface="+mn-ea"/>
                <a:cs typeface="+mn-cs"/>
              </a:rPr>
              <a:t>* these violations can occur when using technology</a:t>
            </a:r>
          </a:p>
          <a:p>
            <a:endParaRPr lang="en-US" dirty="0"/>
          </a:p>
        </p:txBody>
      </p:sp>
      <p:sp>
        <p:nvSpPr>
          <p:cNvPr id="4" name="Slide Number Placeholder 3"/>
          <p:cNvSpPr>
            <a:spLocks noGrp="1"/>
          </p:cNvSpPr>
          <p:nvPr>
            <p:ph type="sldNum" sz="quarter" idx="10"/>
          </p:nvPr>
        </p:nvSpPr>
        <p:spPr/>
        <p:txBody>
          <a:bodyPr/>
          <a:lstStyle/>
          <a:p>
            <a:fld id="{C2FDFBAB-F9E2-44EB-992D-EA07E0674FB7}" type="slidenum">
              <a:rPr lang="en-US" smtClean="0"/>
              <a:t>6</a:t>
            </a:fld>
            <a:endParaRPr lang="en-US" dirty="0"/>
          </a:p>
        </p:txBody>
      </p:sp>
      <p:sp>
        <p:nvSpPr>
          <p:cNvPr id="5" name="Footer Placeholder 4">
            <a:extLst>
              <a:ext uri="{FF2B5EF4-FFF2-40B4-BE49-F238E27FC236}">
                <a16:creationId xmlns:a16="http://schemas.microsoft.com/office/drawing/2014/main" id="{B6A065FA-025D-4B1D-A899-4A11CBE93D3A}"/>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CD154D35-9D27-483D-BF26-AD642361F0D4}"/>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2181004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boundary violations</a:t>
            </a:r>
          </a:p>
          <a:p>
            <a:endParaRPr lang="en-US" dirty="0"/>
          </a:p>
          <a:p>
            <a:r>
              <a:rPr lang="en-US" sz="1200" kern="1200" dirty="0">
                <a:solidFill>
                  <a:schemeClr val="tx1"/>
                </a:solidFill>
                <a:effectLst/>
                <a:latin typeface="+mn-lt"/>
                <a:ea typeface="+mn-ea"/>
                <a:cs typeface="+mn-cs"/>
              </a:rPr>
              <a:t>7.  Excessive phoning, texting, instant messaging, emailing* </a:t>
            </a:r>
            <a:r>
              <a:rPr lang="en-US" sz="1200" kern="1200" dirty="0">
                <a:solidFill>
                  <a:schemeClr val="tx1"/>
                </a:solidFill>
                <a:effectLst/>
                <a:latin typeface="+mn-lt"/>
                <a:ea typeface="+mn-ea"/>
                <a:cs typeface="+mn-cs"/>
                <a:sym typeface="Wingdings" panose="05000000000000000000" pitchFamily="2" charset="2"/>
              </a:rPr>
              <a:t> this may approach harassment or bullying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8.  Saying* or doing things in front of you that are offensive or vulgar.</a:t>
            </a:r>
          </a:p>
          <a:p>
            <a:r>
              <a:rPr lang="en-US" sz="1200" kern="1200" dirty="0">
                <a:solidFill>
                  <a:schemeClr val="tx1"/>
                </a:solidFill>
                <a:effectLst/>
                <a:latin typeface="+mn-lt"/>
                <a:ea typeface="+mn-ea"/>
                <a:cs typeface="+mn-cs"/>
              </a:rPr>
              <a:t>9.  Always trying to sit or be next to you.  Sitting on your lap. Touching you. </a:t>
            </a:r>
            <a:r>
              <a:rPr lang="en-US" sz="1200" kern="1200" dirty="0">
                <a:solidFill>
                  <a:schemeClr val="tx1"/>
                </a:solidFill>
                <a:effectLst/>
                <a:latin typeface="+mn-lt"/>
                <a:ea typeface="+mn-ea"/>
                <a:cs typeface="+mn-cs"/>
                <a:sym typeface="Wingdings" panose="05000000000000000000" pitchFamily="2" charset="2"/>
              </a:rPr>
              <a:t> this may constitute assault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10.  Using inappropriate language* or touching. </a:t>
            </a:r>
            <a:r>
              <a:rPr lang="en-US" sz="1200" kern="1200" dirty="0">
                <a:solidFill>
                  <a:schemeClr val="tx1"/>
                </a:solidFill>
                <a:effectLst/>
                <a:latin typeface="+mn-lt"/>
                <a:ea typeface="+mn-ea"/>
                <a:cs typeface="+mn-cs"/>
                <a:sym typeface="Wingdings" panose="05000000000000000000" pitchFamily="2" charset="2"/>
              </a:rPr>
              <a:t> this may also constitute assault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11.  Physically, emotionally, or sexually abusing you. </a:t>
            </a:r>
            <a:r>
              <a:rPr lang="en-US" sz="1200" kern="1200" dirty="0">
                <a:solidFill>
                  <a:schemeClr val="tx1"/>
                </a:solidFill>
                <a:effectLst/>
                <a:latin typeface="+mn-lt"/>
                <a:ea typeface="+mn-ea"/>
                <a:cs typeface="+mn-cs"/>
                <a:sym typeface="Wingdings" panose="05000000000000000000" pitchFamily="2" charset="2"/>
              </a:rPr>
              <a:t> this is illegal</a:t>
            </a:r>
            <a:endParaRPr lang="en-US" sz="1200" kern="1200" dirty="0">
              <a:solidFill>
                <a:schemeClr val="tx1"/>
              </a:solidFill>
              <a:effectLst/>
              <a:latin typeface="+mn-lt"/>
              <a:ea typeface="+mn-ea"/>
              <a:cs typeface="+mn-cs"/>
            </a:endParaRPr>
          </a:p>
          <a:p>
            <a:pPr marL="228600" indent="-228600">
              <a:buAutoNum type="arabicPeriod" startAt="12"/>
            </a:pPr>
            <a:r>
              <a:rPr lang="en-US" sz="1200" kern="1200" dirty="0">
                <a:solidFill>
                  <a:schemeClr val="tx1"/>
                </a:solidFill>
                <a:effectLst/>
                <a:latin typeface="+mn-lt"/>
                <a:ea typeface="+mn-ea"/>
                <a:cs typeface="+mn-cs"/>
              </a:rPr>
              <a:t>Forcing you to do something sexual. </a:t>
            </a:r>
            <a:r>
              <a:rPr lang="en-US" sz="1200" kern="1200" dirty="0">
                <a:solidFill>
                  <a:schemeClr val="tx1"/>
                </a:solidFill>
                <a:effectLst/>
                <a:latin typeface="+mn-lt"/>
                <a:ea typeface="+mn-ea"/>
                <a:cs typeface="+mn-cs"/>
                <a:sym typeface="Wingdings" panose="05000000000000000000" pitchFamily="2" charset="2"/>
              </a:rPr>
              <a:t> this is illegal and sexual abuse</a:t>
            </a:r>
            <a:endParaRPr lang="en-US" sz="1200" kern="1200" dirty="0">
              <a:solidFill>
                <a:schemeClr val="tx1"/>
              </a:solidFill>
              <a:effectLst/>
              <a:latin typeface="+mn-lt"/>
              <a:ea typeface="+mn-ea"/>
              <a:cs typeface="+mn-cs"/>
            </a:endParaRPr>
          </a:p>
          <a:p>
            <a:pPr marL="0" inden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 violations can occur when using technology</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Follow-up questions for the group:</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  How does violating another person’s boundaries hurt him or her? </a:t>
            </a:r>
          </a:p>
          <a:p>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Breaking someone’s boundary shows disrespect and can harm the person emotionally and/or physically.   Some simple boundary violations can be handled by the student alone.  Others need the help of adults and may even need law enforcement.  </a:t>
            </a:r>
          </a:p>
          <a:p>
            <a:endParaRPr lang="en-US" sz="1200" i="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  How does violating someone else’s boundaries affect you? </a:t>
            </a:r>
          </a:p>
          <a:p>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May make me less sensitive and caring towards others.  Makes it difficult for me to learn good boundaries for myself.  Is sinful and hurtful to others, so could make me distant from God and others.</a:t>
            </a:r>
          </a:p>
          <a:p>
            <a:endParaRPr lang="en-US" sz="1200" i="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3.  What can you do to make amends for the boundaries of others that you have violated?</a:t>
            </a:r>
          </a:p>
          <a:p>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Ask for forgiveness from God and from the person you harmed.  Learn more about boundaries and how to respect them.   If it is a serious boundary violation, adults must be involved in resolving the issue as it may include discipline, counseling, or </a:t>
            </a:r>
            <a:r>
              <a:rPr lang="en-US" sz="1200" i="1" kern="1200">
                <a:solidFill>
                  <a:schemeClr val="tx1"/>
                </a:solidFill>
                <a:effectLst/>
                <a:latin typeface="+mn-lt"/>
                <a:ea typeface="+mn-ea"/>
                <a:cs typeface="+mn-cs"/>
              </a:rPr>
              <a:t>other interventions. </a:t>
            </a:r>
            <a:endParaRPr lang="en-US" sz="1200" i="1" kern="1200" dirty="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4.  If someone is constantly violating your boundaries, what should you do?</a:t>
            </a:r>
          </a:p>
          <a:p>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Talk to a trusted adult.  Talk with the person.  Recognize that it is not a healthy relationship.  End the relationship if necessary.</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2FDFBAB-F9E2-44EB-992D-EA07E0674FB7}" type="slidenum">
              <a:rPr lang="en-US" smtClean="0"/>
              <a:t>7</a:t>
            </a:fld>
            <a:endParaRPr lang="en-US" dirty="0"/>
          </a:p>
        </p:txBody>
      </p:sp>
      <p:sp>
        <p:nvSpPr>
          <p:cNvPr id="5" name="Footer Placeholder 4">
            <a:extLst>
              <a:ext uri="{FF2B5EF4-FFF2-40B4-BE49-F238E27FC236}">
                <a16:creationId xmlns:a16="http://schemas.microsoft.com/office/drawing/2014/main" id="{DE06FAF0-C641-4136-8385-C82498A95A53}"/>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50B72986-89FB-4DD1-AFE2-05525491D3DE}"/>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344761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Some suggestions to help you build good friendships and dating relationships.  Being a good friend and developing good friendships is a task for your entire life. </a:t>
            </a:r>
          </a:p>
          <a:p>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Remember your boundaries; be able to tell another person your physical, emotional, technology boundaries.</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Take your time.</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Balance the give and take.</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Don’t worry about small things</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Do not ignore warning signs.</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Adjust to change.</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Know how to say “no” firmly; do not send mixed signals</a:t>
            </a:r>
            <a:endParaRPr lang="en-US" sz="1400" kern="1200" dirty="0">
              <a:solidFill>
                <a:schemeClr val="tx1"/>
              </a:solidFill>
              <a:effectLst/>
              <a:latin typeface="+mn-lt"/>
              <a:ea typeface="+mn-ea"/>
              <a:cs typeface="+mn-cs"/>
            </a:endParaRPr>
          </a:p>
          <a:p>
            <a:pPr marL="457200" lvl="1" indent="0">
              <a:buFont typeface="Arial" panose="020B0604020202020204" pitchFamily="34" charset="0"/>
              <a:buNone/>
            </a:pPr>
            <a:r>
              <a:rPr lang="en-US" sz="12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2FDFBAB-F9E2-44EB-992D-EA07E0674FB7}" type="slidenum">
              <a:rPr lang="en-US" smtClean="0"/>
              <a:t>8</a:t>
            </a:fld>
            <a:endParaRPr lang="en-US" dirty="0"/>
          </a:p>
        </p:txBody>
      </p:sp>
      <p:sp>
        <p:nvSpPr>
          <p:cNvPr id="5" name="Footer Placeholder 4">
            <a:extLst>
              <a:ext uri="{FF2B5EF4-FFF2-40B4-BE49-F238E27FC236}">
                <a16:creationId xmlns:a16="http://schemas.microsoft.com/office/drawing/2014/main" id="{BAB89648-B93C-40A6-95F4-056B80D54369}"/>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AE3DDAAB-1EC0-4A11-9DF2-420AB182CD0F}"/>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2345320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suggestions for building strong, healthy friendships and relationships</a:t>
            </a:r>
          </a:p>
          <a:p>
            <a:endParaRPr lang="en-US" dirty="0"/>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Examine past relationships and learn from them</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Remember that friends should respect your wishes, dreams, and requests.  Friends should lift you up.</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Friends respect you and your boundaries.</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Friends will never use, abuse, or groom you.</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Look for good qualities in others</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Seek the insight and wisdom of your parents or trusted adults</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Join your church youth group or volunteer at school, church or your community</a:t>
            </a:r>
            <a:endParaRPr lang="en-US" dirty="0"/>
          </a:p>
        </p:txBody>
      </p:sp>
      <p:sp>
        <p:nvSpPr>
          <p:cNvPr id="4" name="Slide Number Placeholder 3"/>
          <p:cNvSpPr>
            <a:spLocks noGrp="1"/>
          </p:cNvSpPr>
          <p:nvPr>
            <p:ph type="sldNum" sz="quarter" idx="10"/>
          </p:nvPr>
        </p:nvSpPr>
        <p:spPr/>
        <p:txBody>
          <a:bodyPr/>
          <a:lstStyle/>
          <a:p>
            <a:fld id="{C2FDFBAB-F9E2-44EB-992D-EA07E0674FB7}" type="slidenum">
              <a:rPr lang="en-US" smtClean="0"/>
              <a:t>9</a:t>
            </a:fld>
            <a:endParaRPr lang="en-US" dirty="0"/>
          </a:p>
        </p:txBody>
      </p:sp>
      <p:sp>
        <p:nvSpPr>
          <p:cNvPr id="5" name="Footer Placeholder 4">
            <a:extLst>
              <a:ext uri="{FF2B5EF4-FFF2-40B4-BE49-F238E27FC236}">
                <a16:creationId xmlns:a16="http://schemas.microsoft.com/office/drawing/2014/main" id="{08FDCDAC-FCB3-498E-9419-4CE44658AD1D}"/>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B3DB2DB6-3255-448C-91AF-165523B40261}"/>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2914724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Grooming, which we have talked about in previous years, may be used in dating relationships.  Groomers believe that force or violence is okay in dating relationships.    Groomers believe that they can coerce, manipulate or control someone else and force that person to do what the groomer wants.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Dating violence is any physical, sexual, verbal or emotional abuse or violence that occurs between dating partners.  It includes controlling or aggressive behavior in a dating relationship.  Both genders can be abused.  The victim is never at fault.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Some young people do not have the life experience to differentiate what is genuine love, care and concern and what is jealously, possessiveness and manipulative behaviors in relationships..  Some young people are embarrassed of what they believe that they have gotten themselves into and do not ask for help.   Others fear judgment and condemnation and so do or say nothing.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Statistics:</a:t>
            </a:r>
          </a:p>
          <a:p>
            <a:r>
              <a:rPr lang="en-US" sz="1200" kern="1200" dirty="0">
                <a:solidFill>
                  <a:schemeClr val="tx1"/>
                </a:solidFill>
                <a:effectLst/>
                <a:latin typeface="+mn-lt"/>
                <a:ea typeface="+mn-ea"/>
                <a:cs typeface="+mn-cs"/>
              </a:rPr>
              <a:t>Dating violence affects 1 out of 10 teens.  (Ctr for Disease Control, 2016)</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 out of 4 teens reported being called a name, harassed, or put down by dating partner via cell phone. (Tech Abuse in Teen Relationships Study)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12% of females; 6% of male adolescents report begin forced into sex (Ctr for Disease Control)</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C2FDFBAB-F9E2-44EB-992D-EA07E0674FB7}" type="slidenum">
              <a:rPr lang="en-US" smtClean="0"/>
              <a:t>10</a:t>
            </a:fld>
            <a:endParaRPr lang="en-US" dirty="0"/>
          </a:p>
        </p:txBody>
      </p:sp>
      <p:sp>
        <p:nvSpPr>
          <p:cNvPr id="5" name="Footer Placeholder 4">
            <a:extLst>
              <a:ext uri="{FF2B5EF4-FFF2-40B4-BE49-F238E27FC236}">
                <a16:creationId xmlns:a16="http://schemas.microsoft.com/office/drawing/2014/main" id="{881E3EEF-F27F-460D-82DC-D9F4E632320B}"/>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27F06355-1FFD-4D49-AA0D-0D7277688E99}"/>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929389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Some facts about acquaintance &amp; date rape:</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Acquaintance rape is when a person the teen knows forces unwanted sexual activity.   If consent is not given, then the activity is considered rape even if consent for this activity has been given before.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Date rape specifically refers to a rape in which there has been some sort of romantic or potentially sexual relationship between the two parties.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Drugs and alcohol lower inhibitions and affect a person’s ability to reason and control actions.   Use of drugs and alcohol are reported in cases of violent behavior, dating violence.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Date rape drugs:  Rohypnol (roofies), GHB (a depressant), Ketamine (Special K).  These drugs are put into a drink and when ingested cause a person to blackout or become immobile.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C2FDFBAB-F9E2-44EB-992D-EA07E0674FB7}" type="slidenum">
              <a:rPr lang="en-US" smtClean="0"/>
              <a:t>11</a:t>
            </a:fld>
            <a:endParaRPr lang="en-US" dirty="0"/>
          </a:p>
        </p:txBody>
      </p:sp>
      <p:sp>
        <p:nvSpPr>
          <p:cNvPr id="5" name="Footer Placeholder 4">
            <a:extLst>
              <a:ext uri="{FF2B5EF4-FFF2-40B4-BE49-F238E27FC236}">
                <a16:creationId xmlns:a16="http://schemas.microsoft.com/office/drawing/2014/main" id="{B8A5662F-E2C2-46EF-91DC-8540C281547E}"/>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E111646A-7DD1-4A0E-B2F7-A39A58CAF6C3}"/>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476368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How to prevent or help with dating violence: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Since young people do not have many life experiences yet, it is important to teach them about healthy and unhealthy relationships; good boundaries;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In addition to information and definitions, young people need help building life skills such as communication skills, boundary setting skills, refusal skills, critical thinking skills, and problem-solving skills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National Teen Dating Abuse Helpline   1-866-331-9474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Do not go out alone with a person until you know the person very well.   Before that, go out in groups or with other couples.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Sober = Safe</a:t>
            </a:r>
          </a:p>
          <a:p>
            <a:endParaRPr lang="en-US" dirty="0"/>
          </a:p>
        </p:txBody>
      </p:sp>
      <p:sp>
        <p:nvSpPr>
          <p:cNvPr id="4" name="Slide Number Placeholder 3"/>
          <p:cNvSpPr>
            <a:spLocks noGrp="1"/>
          </p:cNvSpPr>
          <p:nvPr>
            <p:ph type="sldNum" sz="quarter" idx="10"/>
          </p:nvPr>
        </p:nvSpPr>
        <p:spPr/>
        <p:txBody>
          <a:bodyPr/>
          <a:lstStyle/>
          <a:p>
            <a:fld id="{C2FDFBAB-F9E2-44EB-992D-EA07E0674FB7}" type="slidenum">
              <a:rPr lang="en-US" smtClean="0"/>
              <a:t>12</a:t>
            </a:fld>
            <a:endParaRPr lang="en-US" dirty="0"/>
          </a:p>
        </p:txBody>
      </p:sp>
      <p:sp>
        <p:nvSpPr>
          <p:cNvPr id="5" name="Footer Placeholder 4">
            <a:extLst>
              <a:ext uri="{FF2B5EF4-FFF2-40B4-BE49-F238E27FC236}">
                <a16:creationId xmlns:a16="http://schemas.microsoft.com/office/drawing/2014/main" id="{E1BC8C31-8C0E-4DA2-93BA-9A1D75FA9425}"/>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7DBE66A5-89BA-4F92-8FEB-B757092C4CF8}"/>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5284665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Protecting and caring for friends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you spend time and share with friends over time, you may observe your friends in unhealthy or abusive relationships.   How can you help these friends?</a:t>
            </a:r>
          </a:p>
          <a:p>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Listen to your friend.  Support your friend.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 not give advice or ultimatums.   Do not criticize any party.   A person’s defensive instinct can rise in unusual ways and complicate the situation.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Encourage your friend to get help from a trusted adult or hotline.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 not blame the victim.</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Respect for the dignity of every person demands that you allow your friend to make her/his own decisions, even if you disagree with them.  </a:t>
            </a:r>
          </a:p>
          <a:p>
            <a:endParaRPr lang="en-US" dirty="0"/>
          </a:p>
        </p:txBody>
      </p:sp>
      <p:sp>
        <p:nvSpPr>
          <p:cNvPr id="4" name="Slide Number Placeholder 3"/>
          <p:cNvSpPr>
            <a:spLocks noGrp="1"/>
          </p:cNvSpPr>
          <p:nvPr>
            <p:ph type="sldNum" sz="quarter" idx="10"/>
          </p:nvPr>
        </p:nvSpPr>
        <p:spPr/>
        <p:txBody>
          <a:bodyPr/>
          <a:lstStyle/>
          <a:p>
            <a:fld id="{C2FDFBAB-F9E2-44EB-992D-EA07E0674FB7}" type="slidenum">
              <a:rPr lang="en-US" smtClean="0"/>
              <a:t>13</a:t>
            </a:fld>
            <a:endParaRPr lang="en-US" dirty="0"/>
          </a:p>
        </p:txBody>
      </p:sp>
      <p:sp>
        <p:nvSpPr>
          <p:cNvPr id="5" name="Footer Placeholder 4">
            <a:extLst>
              <a:ext uri="{FF2B5EF4-FFF2-40B4-BE49-F238E27FC236}">
                <a16:creationId xmlns:a16="http://schemas.microsoft.com/office/drawing/2014/main" id="{A7319893-ACCD-44D3-B9E9-70541AD226D7}"/>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58D548B9-0FD8-4126-8E7D-51506522CAD1}"/>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507170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 word about Pornography</a:t>
            </a:r>
          </a:p>
          <a:p>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multi-billion-dollar industry.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Many harmful effects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Distorts your understanding of your body, sex, and healthy development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Does not include feelings, relationships or the safe, appropriate role of sex between married persons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Shows aggression, violence, and objectification of girls and women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Can become compulsive or addicted to this 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2FDFBAB-F9E2-44EB-992D-EA07E0674FB7}" type="slidenum">
              <a:rPr lang="en-US" smtClean="0"/>
              <a:t>14</a:t>
            </a:fld>
            <a:endParaRPr lang="en-US" dirty="0"/>
          </a:p>
        </p:txBody>
      </p:sp>
      <p:sp>
        <p:nvSpPr>
          <p:cNvPr id="5" name="Footer Placeholder 4">
            <a:extLst>
              <a:ext uri="{FF2B5EF4-FFF2-40B4-BE49-F238E27FC236}">
                <a16:creationId xmlns:a16="http://schemas.microsoft.com/office/drawing/2014/main" id="{38839C0F-AA1D-4792-AB2D-6DEF7B94D5DE}"/>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0A578459-83A8-4386-B2BC-1283D5A48521}"/>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861945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Think about what kind of friendships and dating relationships that you want to have.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Being a good friend or a good girlfriend/boyfriend takes work.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Communication and relationships must be nurtured.   Take your time, Learn from past relationships.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Seek support and insight from God in prayer about all friendships and relationships.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Share handout on Healthy Relationships </a:t>
            </a:r>
            <a:r>
              <a:rPr lang="en-US" sz="1200" kern="1200">
                <a:solidFill>
                  <a:schemeClr val="tx1"/>
                </a:solidFill>
                <a:effectLst/>
                <a:latin typeface="+mn-lt"/>
                <a:ea typeface="+mn-ea"/>
                <a:cs typeface="+mn-cs"/>
              </a:rPr>
              <a:t>with students.</a:t>
            </a:r>
            <a:endParaRPr lang="en-US" dirty="0"/>
          </a:p>
          <a:p>
            <a:endParaRPr lang="en-US" dirty="0"/>
          </a:p>
        </p:txBody>
      </p:sp>
      <p:sp>
        <p:nvSpPr>
          <p:cNvPr id="4" name="Slide Number Placeholder 3"/>
          <p:cNvSpPr>
            <a:spLocks noGrp="1"/>
          </p:cNvSpPr>
          <p:nvPr>
            <p:ph type="sldNum" sz="quarter" idx="10"/>
          </p:nvPr>
        </p:nvSpPr>
        <p:spPr/>
        <p:txBody>
          <a:bodyPr/>
          <a:lstStyle/>
          <a:p>
            <a:fld id="{C2FDFBAB-F9E2-44EB-992D-EA07E0674FB7}" type="slidenum">
              <a:rPr lang="en-US" smtClean="0"/>
              <a:t>15</a:t>
            </a:fld>
            <a:endParaRPr lang="en-US" dirty="0"/>
          </a:p>
        </p:txBody>
      </p:sp>
      <p:sp>
        <p:nvSpPr>
          <p:cNvPr id="5" name="Footer Placeholder 4">
            <a:extLst>
              <a:ext uri="{FF2B5EF4-FFF2-40B4-BE49-F238E27FC236}">
                <a16:creationId xmlns:a16="http://schemas.microsoft.com/office/drawing/2014/main" id="{16775B26-72BE-4322-9AF2-F362B565A9DA}"/>
              </a:ext>
            </a:extLst>
          </p:cNvPr>
          <p:cNvSpPr>
            <a:spLocks noGrp="1"/>
          </p:cNvSpPr>
          <p:nvPr>
            <p:ph type="ftr" sz="quarter" idx="11"/>
          </p:nvPr>
        </p:nvSpPr>
        <p:spPr/>
        <p:txBody>
          <a:bodyPr/>
          <a:lstStyle/>
          <a:p>
            <a:r>
              <a:rPr lang="en-US"/>
              <a:t>Safe Environment Training - 11th grade</a:t>
            </a:r>
            <a:endParaRPr lang="en-US" dirty="0"/>
          </a:p>
        </p:txBody>
      </p:sp>
      <p:sp>
        <p:nvSpPr>
          <p:cNvPr id="6" name="Header Placeholder 5">
            <a:extLst>
              <a:ext uri="{FF2B5EF4-FFF2-40B4-BE49-F238E27FC236}">
                <a16:creationId xmlns:a16="http://schemas.microsoft.com/office/drawing/2014/main" id="{9715B3ED-4681-41D2-93EE-2860E0813819}"/>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58404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96027F-7875-4030-9381-8BD8C4F21935}" type="datetimeFigureOut">
              <a:rPr lang="en-US" dirty="0"/>
              <a:t>9/17/2021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9/17/2021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9/17/2021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9/17/2021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9/17/2021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9/17/2021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9/17/2021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9/17/2021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9/17/2021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9/17/2021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7FF9D-30DC-4652-927C-D5122E3945C4}"/>
              </a:ext>
            </a:extLst>
          </p:cNvPr>
          <p:cNvSpPr>
            <a:spLocks noGrp="1"/>
          </p:cNvSpPr>
          <p:nvPr>
            <p:ph type="ctrTitle"/>
          </p:nvPr>
        </p:nvSpPr>
        <p:spPr>
          <a:xfrm>
            <a:off x="1154954" y="1447800"/>
            <a:ext cx="10073339" cy="3514165"/>
          </a:xfrm>
        </p:spPr>
        <p:txBody>
          <a:bodyPr/>
          <a:lstStyle/>
          <a:p>
            <a:pPr algn="r"/>
            <a:r>
              <a:rPr lang="en-US" sz="4800" dirty="0"/>
              <a:t>Your personal safety:  relationships &amp; dating</a:t>
            </a:r>
          </a:p>
        </p:txBody>
      </p:sp>
      <p:sp>
        <p:nvSpPr>
          <p:cNvPr id="3" name="Subtitle 2">
            <a:extLst>
              <a:ext uri="{FF2B5EF4-FFF2-40B4-BE49-F238E27FC236}">
                <a16:creationId xmlns:a16="http://schemas.microsoft.com/office/drawing/2014/main" id="{AD6E9D6A-446D-49B2-94BC-6F22E6835370}"/>
              </a:ext>
            </a:extLst>
          </p:cNvPr>
          <p:cNvSpPr>
            <a:spLocks noGrp="1"/>
          </p:cNvSpPr>
          <p:nvPr>
            <p:ph type="subTitle" idx="1"/>
          </p:nvPr>
        </p:nvSpPr>
        <p:spPr>
          <a:xfrm>
            <a:off x="1154954" y="5042646"/>
            <a:ext cx="9965763" cy="596153"/>
          </a:xfrm>
        </p:spPr>
        <p:txBody>
          <a:bodyPr/>
          <a:lstStyle/>
          <a:p>
            <a:pPr algn="r"/>
            <a:r>
              <a:rPr lang="en-US" dirty="0">
                <a:solidFill>
                  <a:schemeClr val="tx1"/>
                </a:solidFill>
              </a:rPr>
              <a:t>Eleventh grade lesson</a:t>
            </a:r>
          </a:p>
        </p:txBody>
      </p:sp>
      <p:pic>
        <p:nvPicPr>
          <p:cNvPr id="5" name="Picture 4">
            <a:extLst>
              <a:ext uri="{FF2B5EF4-FFF2-40B4-BE49-F238E27FC236}">
                <a16:creationId xmlns:a16="http://schemas.microsoft.com/office/drawing/2014/main" id="{12C34C06-6915-435C-A7D1-8A9F54F89151}"/>
              </a:ext>
            </a:extLst>
          </p:cNvPr>
          <p:cNvPicPr>
            <a:picLocks noChangeAspect="1"/>
          </p:cNvPicPr>
          <p:nvPr/>
        </p:nvPicPr>
        <p:blipFill>
          <a:blip r:embed="rId3"/>
          <a:stretch>
            <a:fillRect/>
          </a:stretch>
        </p:blipFill>
        <p:spPr>
          <a:xfrm>
            <a:off x="1306694" y="497541"/>
            <a:ext cx="3937659" cy="2850777"/>
          </a:xfrm>
          <a:prstGeom prst="rect">
            <a:avLst/>
          </a:prstGeom>
        </p:spPr>
      </p:pic>
    </p:spTree>
    <p:extLst>
      <p:ext uri="{BB962C8B-B14F-4D97-AF65-F5344CB8AC3E}">
        <p14:creationId xmlns:p14="http://schemas.microsoft.com/office/powerpoint/2010/main" val="6416491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0CEA-0A9E-40F7-8966-2F2A2EB4B471}"/>
              </a:ext>
            </a:extLst>
          </p:cNvPr>
          <p:cNvSpPr>
            <a:spLocks noGrp="1"/>
          </p:cNvSpPr>
          <p:nvPr>
            <p:ph type="title"/>
          </p:nvPr>
        </p:nvSpPr>
        <p:spPr>
          <a:xfrm>
            <a:off x="646111" y="452718"/>
            <a:ext cx="9404723" cy="981944"/>
          </a:xfrm>
        </p:spPr>
        <p:txBody>
          <a:bodyPr/>
          <a:lstStyle/>
          <a:p>
            <a:r>
              <a:rPr lang="en-US" sz="4000" dirty="0"/>
              <a:t>Basic personal safety</a:t>
            </a:r>
          </a:p>
        </p:txBody>
      </p:sp>
      <p:sp>
        <p:nvSpPr>
          <p:cNvPr id="3" name="Content Placeholder 2">
            <a:extLst>
              <a:ext uri="{FF2B5EF4-FFF2-40B4-BE49-F238E27FC236}">
                <a16:creationId xmlns:a16="http://schemas.microsoft.com/office/drawing/2014/main" id="{B82FACD9-91E8-4DCE-9F97-95E2B8E9D122}"/>
              </a:ext>
            </a:extLst>
          </p:cNvPr>
          <p:cNvSpPr>
            <a:spLocks noGrp="1"/>
          </p:cNvSpPr>
          <p:nvPr>
            <p:ph idx="1"/>
          </p:nvPr>
        </p:nvSpPr>
        <p:spPr>
          <a:xfrm>
            <a:off x="1103312" y="1497724"/>
            <a:ext cx="8946541" cy="4750675"/>
          </a:xfrm>
        </p:spPr>
        <p:txBody>
          <a:bodyPr>
            <a:normAutofit fontScale="92500" lnSpcReduction="10000"/>
          </a:bodyPr>
          <a:lstStyle/>
          <a:p>
            <a:r>
              <a:rPr lang="en-US" sz="2200" dirty="0"/>
              <a:t>God created you and loves you.  God made your bodies for good purposes</a:t>
            </a:r>
          </a:p>
          <a:p>
            <a:r>
              <a:rPr lang="en-US" sz="2200" dirty="0"/>
              <a:t>Personal space </a:t>
            </a:r>
          </a:p>
          <a:p>
            <a:r>
              <a:rPr lang="en-US" sz="2200" dirty="0"/>
              <a:t>The Golden Rule  </a:t>
            </a:r>
          </a:p>
          <a:p>
            <a:r>
              <a:rPr lang="en-US" sz="2200" dirty="0"/>
              <a:t>Safe touches, unsafe touches</a:t>
            </a:r>
          </a:p>
          <a:p>
            <a:r>
              <a:rPr lang="en-US" sz="2200" dirty="0"/>
              <a:t>Internal warning signs or sirens</a:t>
            </a:r>
          </a:p>
          <a:p>
            <a:r>
              <a:rPr lang="en-US" sz="2200" dirty="0"/>
              <a:t>If you feel unsafe or in danger. get away.  Sexually using or abusing another person is morally and legally wrong and will not be tolerated.   </a:t>
            </a:r>
          </a:p>
          <a:p>
            <a:r>
              <a:rPr lang="en-US" sz="2200" dirty="0"/>
              <a:t>There are adults in your life to care for and protect you. </a:t>
            </a:r>
          </a:p>
          <a:p>
            <a:r>
              <a:rPr lang="en-US" sz="2200" dirty="0"/>
              <a:t>Get help from one of these adults.  Keep telling and asking until you get the help you need. </a:t>
            </a:r>
          </a:p>
          <a:p>
            <a:r>
              <a:rPr lang="en-US" sz="2200" dirty="0"/>
              <a:t>Where to go for help at our school…</a:t>
            </a:r>
          </a:p>
          <a:p>
            <a:endParaRPr lang="en-US" dirty="0"/>
          </a:p>
        </p:txBody>
      </p:sp>
    </p:spTree>
    <p:extLst>
      <p:ext uri="{BB962C8B-B14F-4D97-AF65-F5344CB8AC3E}">
        <p14:creationId xmlns:p14="http://schemas.microsoft.com/office/powerpoint/2010/main" val="37930226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Effect transition="in" filter="fade">
                                      <p:cBhvr>
                                        <p:cTn id="70" dur="1000"/>
                                        <p:tgtEl>
                                          <p:spTgt spid="3">
                                            <p:txEl>
                                              <p:pRg st="8" end="8"/>
                                            </p:txEl>
                                          </p:spTgt>
                                        </p:tgtEl>
                                      </p:cBhvr>
                                    </p:animEffect>
                                    <p:anim calcmode="lin" valueType="num">
                                      <p:cBhvr>
                                        <p:cTn id="7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80B41-9BFE-480B-8511-608EEB98CBC6}"/>
              </a:ext>
            </a:extLst>
          </p:cNvPr>
          <p:cNvSpPr>
            <a:spLocks noGrp="1"/>
          </p:cNvSpPr>
          <p:nvPr>
            <p:ph type="title"/>
          </p:nvPr>
        </p:nvSpPr>
        <p:spPr/>
        <p:txBody>
          <a:bodyPr/>
          <a:lstStyle/>
          <a:p>
            <a:r>
              <a:rPr lang="en-US" dirty="0"/>
              <a:t>Ideals of healthy relationships among peers</a:t>
            </a:r>
          </a:p>
        </p:txBody>
      </p:sp>
      <p:sp>
        <p:nvSpPr>
          <p:cNvPr id="3" name="Content Placeholder 2">
            <a:extLst>
              <a:ext uri="{FF2B5EF4-FFF2-40B4-BE49-F238E27FC236}">
                <a16:creationId xmlns:a16="http://schemas.microsoft.com/office/drawing/2014/main" id="{329CE497-DE08-4C37-9014-A744ECC70A88}"/>
              </a:ext>
            </a:extLst>
          </p:cNvPr>
          <p:cNvSpPr>
            <a:spLocks noGrp="1"/>
          </p:cNvSpPr>
          <p:nvPr>
            <p:ph idx="1"/>
          </p:nvPr>
        </p:nvSpPr>
        <p:spPr/>
        <p:txBody>
          <a:bodyPr>
            <a:normAutofit/>
          </a:bodyPr>
          <a:lstStyle/>
          <a:p>
            <a:r>
              <a:rPr lang="en-US" sz="3200" dirty="0"/>
              <a:t>Friendships with others of same gender</a:t>
            </a:r>
          </a:p>
          <a:p>
            <a:r>
              <a:rPr lang="en-US" sz="3200" dirty="0"/>
              <a:t>Friendships with others of opposite gender</a:t>
            </a:r>
          </a:p>
          <a:p>
            <a:r>
              <a:rPr lang="en-US" sz="3200" dirty="0"/>
              <a:t>Then, develop heathy dating relationships</a:t>
            </a:r>
          </a:p>
          <a:p>
            <a:r>
              <a:rPr lang="en-US" sz="3200" dirty="0"/>
              <a:t>So how do you know a good friend?</a:t>
            </a:r>
          </a:p>
        </p:txBody>
      </p:sp>
    </p:spTree>
    <p:extLst>
      <p:ext uri="{BB962C8B-B14F-4D97-AF65-F5344CB8AC3E}">
        <p14:creationId xmlns:p14="http://schemas.microsoft.com/office/powerpoint/2010/main" val="36884217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10A04-B7C3-43C8-8E4F-662BD1D01A41}"/>
              </a:ext>
            </a:extLst>
          </p:cNvPr>
          <p:cNvSpPr>
            <a:spLocks noGrp="1"/>
          </p:cNvSpPr>
          <p:nvPr>
            <p:ph type="title"/>
          </p:nvPr>
        </p:nvSpPr>
        <p:spPr>
          <a:xfrm>
            <a:off x="646111" y="452718"/>
            <a:ext cx="9404723" cy="871585"/>
          </a:xfrm>
        </p:spPr>
        <p:txBody>
          <a:bodyPr/>
          <a:lstStyle/>
          <a:p>
            <a:r>
              <a:rPr lang="en-US" dirty="0"/>
              <a:t>Friendships</a:t>
            </a:r>
          </a:p>
        </p:txBody>
      </p:sp>
      <p:sp>
        <p:nvSpPr>
          <p:cNvPr id="3" name="Text Placeholder 2">
            <a:extLst>
              <a:ext uri="{FF2B5EF4-FFF2-40B4-BE49-F238E27FC236}">
                <a16:creationId xmlns:a16="http://schemas.microsoft.com/office/drawing/2014/main" id="{959B547C-4157-4CC9-9990-2E13B2AA34B0}"/>
              </a:ext>
            </a:extLst>
          </p:cNvPr>
          <p:cNvSpPr>
            <a:spLocks noGrp="1"/>
          </p:cNvSpPr>
          <p:nvPr>
            <p:ph type="body" idx="1"/>
          </p:nvPr>
        </p:nvSpPr>
        <p:spPr>
          <a:xfrm>
            <a:off x="1103313" y="1450428"/>
            <a:ext cx="4396338" cy="614855"/>
          </a:xfrm>
        </p:spPr>
        <p:txBody>
          <a:bodyPr/>
          <a:lstStyle/>
          <a:p>
            <a:r>
              <a:rPr lang="en-US" dirty="0"/>
              <a:t>Good friends do	</a:t>
            </a:r>
          </a:p>
        </p:txBody>
      </p:sp>
      <p:sp>
        <p:nvSpPr>
          <p:cNvPr id="5" name="Text Placeholder 4">
            <a:extLst>
              <a:ext uri="{FF2B5EF4-FFF2-40B4-BE49-F238E27FC236}">
                <a16:creationId xmlns:a16="http://schemas.microsoft.com/office/drawing/2014/main" id="{F2C18ED6-1C0E-4354-A22D-92FB15394646}"/>
              </a:ext>
            </a:extLst>
          </p:cNvPr>
          <p:cNvSpPr>
            <a:spLocks noGrp="1"/>
          </p:cNvSpPr>
          <p:nvPr>
            <p:ph type="body" sz="quarter" idx="3"/>
          </p:nvPr>
        </p:nvSpPr>
        <p:spPr>
          <a:xfrm>
            <a:off x="5654495" y="1529256"/>
            <a:ext cx="4396339" cy="536028"/>
          </a:xfrm>
        </p:spPr>
        <p:txBody>
          <a:bodyPr/>
          <a:lstStyle/>
          <a:p>
            <a:r>
              <a:rPr lang="en-US" dirty="0"/>
              <a:t>Good friends do not</a:t>
            </a:r>
          </a:p>
        </p:txBody>
      </p:sp>
      <p:sp>
        <p:nvSpPr>
          <p:cNvPr id="6" name="Content Placeholder 5">
            <a:extLst>
              <a:ext uri="{FF2B5EF4-FFF2-40B4-BE49-F238E27FC236}">
                <a16:creationId xmlns:a16="http://schemas.microsoft.com/office/drawing/2014/main" id="{A022B04F-E0B2-4DA2-86C6-D3D3C1583217}"/>
              </a:ext>
            </a:extLst>
          </p:cNvPr>
          <p:cNvSpPr>
            <a:spLocks noGrp="1"/>
          </p:cNvSpPr>
          <p:nvPr>
            <p:ph sz="quarter" idx="4"/>
          </p:nvPr>
        </p:nvSpPr>
        <p:spPr>
          <a:xfrm>
            <a:off x="5654495" y="2049517"/>
            <a:ext cx="4396339" cy="4206821"/>
          </a:xfrm>
        </p:spPr>
        <p:txBody>
          <a:bodyPr/>
          <a:lstStyle/>
          <a:p>
            <a:r>
              <a:rPr lang="en-US" dirty="0"/>
              <a:t>Always want their way first</a:t>
            </a:r>
          </a:p>
          <a:p>
            <a:r>
              <a:rPr lang="en-US" dirty="0"/>
              <a:t>Abandon you in tough times</a:t>
            </a:r>
          </a:p>
          <a:p>
            <a:r>
              <a:rPr lang="en-US" dirty="0"/>
              <a:t>Ask you to lie, cheat or steal</a:t>
            </a:r>
          </a:p>
          <a:p>
            <a:r>
              <a:rPr lang="en-US" dirty="0"/>
              <a:t>Feel threatened by others; are exclusive</a:t>
            </a:r>
          </a:p>
          <a:p>
            <a:r>
              <a:rPr lang="en-US" dirty="0"/>
              <a:t>Make demands, pressure or bully</a:t>
            </a:r>
          </a:p>
          <a:p>
            <a:r>
              <a:rPr lang="en-US" dirty="0"/>
              <a:t>Belittle, mock, tease, or make fun</a:t>
            </a:r>
          </a:p>
          <a:p>
            <a:r>
              <a:rPr lang="en-US" dirty="0"/>
              <a:t>Try to change you</a:t>
            </a:r>
          </a:p>
          <a:p>
            <a:r>
              <a:rPr lang="en-US" dirty="0"/>
              <a:t>Do not respect your boundaries</a:t>
            </a:r>
          </a:p>
          <a:p>
            <a:r>
              <a:rPr lang="en-US" dirty="0"/>
              <a:t>Share private info with others</a:t>
            </a:r>
          </a:p>
          <a:p>
            <a:endParaRPr lang="en-US" dirty="0"/>
          </a:p>
          <a:p>
            <a:endParaRPr lang="en-US" dirty="0"/>
          </a:p>
        </p:txBody>
      </p:sp>
      <p:sp>
        <p:nvSpPr>
          <p:cNvPr id="9" name="Content Placeholder 8">
            <a:extLst>
              <a:ext uri="{FF2B5EF4-FFF2-40B4-BE49-F238E27FC236}">
                <a16:creationId xmlns:a16="http://schemas.microsoft.com/office/drawing/2014/main" id="{800AB028-58DA-48A6-972A-09E96A28375C}"/>
              </a:ext>
            </a:extLst>
          </p:cNvPr>
          <p:cNvSpPr>
            <a:spLocks noGrp="1"/>
          </p:cNvSpPr>
          <p:nvPr>
            <p:ph sz="half" idx="2"/>
          </p:nvPr>
        </p:nvSpPr>
        <p:spPr>
          <a:xfrm>
            <a:off x="1103312" y="2112579"/>
            <a:ext cx="4396339" cy="4143759"/>
          </a:xfrm>
        </p:spPr>
        <p:txBody>
          <a:bodyPr/>
          <a:lstStyle/>
          <a:p>
            <a:r>
              <a:rPr lang="en-US" dirty="0"/>
              <a:t>Share and take turns</a:t>
            </a:r>
          </a:p>
          <a:p>
            <a:r>
              <a:rPr lang="en-US" dirty="0"/>
              <a:t>Help in sad times</a:t>
            </a:r>
          </a:p>
          <a:p>
            <a:r>
              <a:rPr lang="en-US" dirty="0"/>
              <a:t>Encourage to be better people</a:t>
            </a:r>
          </a:p>
          <a:p>
            <a:r>
              <a:rPr lang="en-US" dirty="0"/>
              <a:t>Are welcoming and inclusive</a:t>
            </a:r>
          </a:p>
          <a:p>
            <a:r>
              <a:rPr lang="en-US" dirty="0"/>
              <a:t>Are faithful</a:t>
            </a:r>
          </a:p>
          <a:p>
            <a:r>
              <a:rPr lang="en-US" dirty="0"/>
              <a:t>Are flexible and understanding</a:t>
            </a:r>
          </a:p>
          <a:p>
            <a:r>
              <a:rPr lang="en-US" dirty="0"/>
              <a:t>Accept you as you are</a:t>
            </a:r>
          </a:p>
          <a:p>
            <a:r>
              <a:rPr lang="en-US" dirty="0"/>
              <a:t>Support you</a:t>
            </a:r>
          </a:p>
          <a:p>
            <a:r>
              <a:rPr lang="en-US" dirty="0"/>
              <a:t>Respect your boundaries</a:t>
            </a:r>
          </a:p>
          <a:p>
            <a:r>
              <a:rPr lang="en-US" dirty="0"/>
              <a:t>Keep private things safe</a:t>
            </a:r>
          </a:p>
        </p:txBody>
      </p:sp>
    </p:spTree>
    <p:extLst>
      <p:ext uri="{BB962C8B-B14F-4D97-AF65-F5344CB8AC3E}">
        <p14:creationId xmlns:p14="http://schemas.microsoft.com/office/powerpoint/2010/main" val="25625104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fade">
                                      <p:cBhvr>
                                        <p:cTn id="28" dur="1000"/>
                                        <p:tgtEl>
                                          <p:spTgt spid="9">
                                            <p:txEl>
                                              <p:pRg st="0" end="0"/>
                                            </p:txEl>
                                          </p:spTgt>
                                        </p:tgtEl>
                                      </p:cBhvr>
                                    </p:animEffect>
                                    <p:anim calcmode="lin" valueType="num">
                                      <p:cBhvr>
                                        <p:cTn id="29"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fade">
                                      <p:cBhvr>
                                        <p:cTn id="35" dur="1000"/>
                                        <p:tgtEl>
                                          <p:spTgt spid="6">
                                            <p:txEl>
                                              <p:pRg st="0" end="0"/>
                                            </p:txEl>
                                          </p:spTgt>
                                        </p:tgtEl>
                                      </p:cBhvr>
                                    </p:animEffect>
                                    <p:anim calcmode="lin" valueType="num">
                                      <p:cBhvr>
                                        <p:cTn id="36"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xEl>
                                              <p:pRg st="1" end="1"/>
                                            </p:txEl>
                                          </p:spTgt>
                                        </p:tgtEl>
                                        <p:attrNameLst>
                                          <p:attrName>style.visibility</p:attrName>
                                        </p:attrNameLst>
                                      </p:cBhvr>
                                      <p:to>
                                        <p:strVal val="visible"/>
                                      </p:to>
                                    </p:set>
                                    <p:animEffect transition="in" filter="fade">
                                      <p:cBhvr>
                                        <p:cTn id="42" dur="1000"/>
                                        <p:tgtEl>
                                          <p:spTgt spid="9">
                                            <p:txEl>
                                              <p:pRg st="1" end="1"/>
                                            </p:txEl>
                                          </p:spTgt>
                                        </p:tgtEl>
                                      </p:cBhvr>
                                    </p:animEffect>
                                    <p:anim calcmode="lin" valueType="num">
                                      <p:cBhvr>
                                        <p:cTn id="4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1" end="1"/>
                                            </p:txEl>
                                          </p:spTgt>
                                        </p:tgtEl>
                                        <p:attrNameLst>
                                          <p:attrName>style.visibility</p:attrName>
                                        </p:attrNameLst>
                                      </p:cBhvr>
                                      <p:to>
                                        <p:strVal val="visible"/>
                                      </p:to>
                                    </p:set>
                                    <p:animEffect transition="in" filter="fade">
                                      <p:cBhvr>
                                        <p:cTn id="49" dur="1000"/>
                                        <p:tgtEl>
                                          <p:spTgt spid="6">
                                            <p:txEl>
                                              <p:pRg st="1" end="1"/>
                                            </p:txEl>
                                          </p:spTgt>
                                        </p:tgtEl>
                                      </p:cBhvr>
                                    </p:animEffect>
                                    <p:anim calcmode="lin" valueType="num">
                                      <p:cBhvr>
                                        <p:cTn id="5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9">
                                            <p:txEl>
                                              <p:pRg st="2" end="2"/>
                                            </p:txEl>
                                          </p:spTgt>
                                        </p:tgtEl>
                                        <p:attrNameLst>
                                          <p:attrName>style.visibility</p:attrName>
                                        </p:attrNameLst>
                                      </p:cBhvr>
                                      <p:to>
                                        <p:strVal val="visible"/>
                                      </p:to>
                                    </p:set>
                                    <p:animEffect transition="in" filter="fade">
                                      <p:cBhvr>
                                        <p:cTn id="56" dur="1000"/>
                                        <p:tgtEl>
                                          <p:spTgt spid="9">
                                            <p:txEl>
                                              <p:pRg st="2" end="2"/>
                                            </p:txEl>
                                          </p:spTgt>
                                        </p:tgtEl>
                                      </p:cBhvr>
                                    </p:animEffect>
                                    <p:anim calcmode="lin" valueType="num">
                                      <p:cBhvr>
                                        <p:cTn id="57"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58"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6">
                                            <p:txEl>
                                              <p:pRg st="2" end="2"/>
                                            </p:txEl>
                                          </p:spTgt>
                                        </p:tgtEl>
                                        <p:attrNameLst>
                                          <p:attrName>style.visibility</p:attrName>
                                        </p:attrNameLst>
                                      </p:cBhvr>
                                      <p:to>
                                        <p:strVal val="visible"/>
                                      </p:to>
                                    </p:set>
                                    <p:animEffect transition="in" filter="fade">
                                      <p:cBhvr>
                                        <p:cTn id="63" dur="1000"/>
                                        <p:tgtEl>
                                          <p:spTgt spid="6">
                                            <p:txEl>
                                              <p:pRg st="2" end="2"/>
                                            </p:txEl>
                                          </p:spTgt>
                                        </p:tgtEl>
                                      </p:cBhvr>
                                    </p:animEffect>
                                    <p:anim calcmode="lin" valueType="num">
                                      <p:cBhvr>
                                        <p:cTn id="6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9">
                                            <p:txEl>
                                              <p:pRg st="3" end="3"/>
                                            </p:txEl>
                                          </p:spTgt>
                                        </p:tgtEl>
                                        <p:attrNameLst>
                                          <p:attrName>style.visibility</p:attrName>
                                        </p:attrNameLst>
                                      </p:cBhvr>
                                      <p:to>
                                        <p:strVal val="visible"/>
                                      </p:to>
                                    </p:set>
                                    <p:animEffect transition="in" filter="fade">
                                      <p:cBhvr>
                                        <p:cTn id="70" dur="1000"/>
                                        <p:tgtEl>
                                          <p:spTgt spid="9">
                                            <p:txEl>
                                              <p:pRg st="3" end="3"/>
                                            </p:txEl>
                                          </p:spTgt>
                                        </p:tgtEl>
                                      </p:cBhvr>
                                    </p:animEffect>
                                    <p:anim calcmode="lin" valueType="num">
                                      <p:cBhvr>
                                        <p:cTn id="71"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72"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6">
                                            <p:txEl>
                                              <p:pRg st="3" end="3"/>
                                            </p:txEl>
                                          </p:spTgt>
                                        </p:tgtEl>
                                        <p:attrNameLst>
                                          <p:attrName>style.visibility</p:attrName>
                                        </p:attrNameLst>
                                      </p:cBhvr>
                                      <p:to>
                                        <p:strVal val="visible"/>
                                      </p:to>
                                    </p:set>
                                    <p:animEffect transition="in" filter="fade">
                                      <p:cBhvr>
                                        <p:cTn id="77" dur="1000"/>
                                        <p:tgtEl>
                                          <p:spTgt spid="6">
                                            <p:txEl>
                                              <p:pRg st="3" end="3"/>
                                            </p:txEl>
                                          </p:spTgt>
                                        </p:tgtEl>
                                      </p:cBhvr>
                                    </p:animEffect>
                                    <p:anim calcmode="lin" valueType="num">
                                      <p:cBhvr>
                                        <p:cTn id="7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7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9">
                                            <p:txEl>
                                              <p:pRg st="4" end="4"/>
                                            </p:txEl>
                                          </p:spTgt>
                                        </p:tgtEl>
                                        <p:attrNameLst>
                                          <p:attrName>style.visibility</p:attrName>
                                        </p:attrNameLst>
                                      </p:cBhvr>
                                      <p:to>
                                        <p:strVal val="visible"/>
                                      </p:to>
                                    </p:set>
                                    <p:animEffect transition="in" filter="fade">
                                      <p:cBhvr>
                                        <p:cTn id="84" dur="1000"/>
                                        <p:tgtEl>
                                          <p:spTgt spid="9">
                                            <p:txEl>
                                              <p:pRg st="4" end="4"/>
                                            </p:txEl>
                                          </p:spTgt>
                                        </p:tgtEl>
                                      </p:cBhvr>
                                    </p:animEffect>
                                    <p:anim calcmode="lin" valueType="num">
                                      <p:cBhvr>
                                        <p:cTn id="85"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86"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6">
                                            <p:txEl>
                                              <p:pRg st="4" end="4"/>
                                            </p:txEl>
                                          </p:spTgt>
                                        </p:tgtEl>
                                        <p:attrNameLst>
                                          <p:attrName>style.visibility</p:attrName>
                                        </p:attrNameLst>
                                      </p:cBhvr>
                                      <p:to>
                                        <p:strVal val="visible"/>
                                      </p:to>
                                    </p:set>
                                    <p:animEffect transition="in" filter="fade">
                                      <p:cBhvr>
                                        <p:cTn id="91" dur="1000"/>
                                        <p:tgtEl>
                                          <p:spTgt spid="6">
                                            <p:txEl>
                                              <p:pRg st="4" end="4"/>
                                            </p:txEl>
                                          </p:spTgt>
                                        </p:tgtEl>
                                      </p:cBhvr>
                                    </p:animEffect>
                                    <p:anim calcmode="lin" valueType="num">
                                      <p:cBhvr>
                                        <p:cTn id="9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9">
                                            <p:txEl>
                                              <p:pRg st="5" end="5"/>
                                            </p:txEl>
                                          </p:spTgt>
                                        </p:tgtEl>
                                        <p:attrNameLst>
                                          <p:attrName>style.visibility</p:attrName>
                                        </p:attrNameLst>
                                      </p:cBhvr>
                                      <p:to>
                                        <p:strVal val="visible"/>
                                      </p:to>
                                    </p:set>
                                    <p:animEffect transition="in" filter="fade">
                                      <p:cBhvr>
                                        <p:cTn id="98" dur="1000"/>
                                        <p:tgtEl>
                                          <p:spTgt spid="9">
                                            <p:txEl>
                                              <p:pRg st="5" end="5"/>
                                            </p:txEl>
                                          </p:spTgt>
                                        </p:tgtEl>
                                      </p:cBhvr>
                                    </p:animEffect>
                                    <p:anim calcmode="lin" valueType="num">
                                      <p:cBhvr>
                                        <p:cTn id="99"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100"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6">
                                            <p:txEl>
                                              <p:pRg st="5" end="5"/>
                                            </p:txEl>
                                          </p:spTgt>
                                        </p:tgtEl>
                                        <p:attrNameLst>
                                          <p:attrName>style.visibility</p:attrName>
                                        </p:attrNameLst>
                                      </p:cBhvr>
                                      <p:to>
                                        <p:strVal val="visible"/>
                                      </p:to>
                                    </p:set>
                                    <p:animEffect transition="in" filter="fade">
                                      <p:cBhvr>
                                        <p:cTn id="105" dur="1000"/>
                                        <p:tgtEl>
                                          <p:spTgt spid="6">
                                            <p:txEl>
                                              <p:pRg st="5" end="5"/>
                                            </p:txEl>
                                          </p:spTgt>
                                        </p:tgtEl>
                                      </p:cBhvr>
                                    </p:animEffect>
                                    <p:anim calcmode="lin" valueType="num">
                                      <p:cBhvr>
                                        <p:cTn id="10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0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9">
                                            <p:txEl>
                                              <p:pRg st="6" end="6"/>
                                            </p:txEl>
                                          </p:spTgt>
                                        </p:tgtEl>
                                        <p:attrNameLst>
                                          <p:attrName>style.visibility</p:attrName>
                                        </p:attrNameLst>
                                      </p:cBhvr>
                                      <p:to>
                                        <p:strVal val="visible"/>
                                      </p:to>
                                    </p:set>
                                    <p:animEffect transition="in" filter="fade">
                                      <p:cBhvr>
                                        <p:cTn id="112" dur="1000"/>
                                        <p:tgtEl>
                                          <p:spTgt spid="9">
                                            <p:txEl>
                                              <p:pRg st="6" end="6"/>
                                            </p:txEl>
                                          </p:spTgt>
                                        </p:tgtEl>
                                      </p:cBhvr>
                                    </p:animEffect>
                                    <p:anim calcmode="lin" valueType="num">
                                      <p:cBhvr>
                                        <p:cTn id="113"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114"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6">
                                            <p:txEl>
                                              <p:pRg st="6" end="6"/>
                                            </p:txEl>
                                          </p:spTgt>
                                        </p:tgtEl>
                                        <p:attrNameLst>
                                          <p:attrName>style.visibility</p:attrName>
                                        </p:attrNameLst>
                                      </p:cBhvr>
                                      <p:to>
                                        <p:strVal val="visible"/>
                                      </p:to>
                                    </p:set>
                                    <p:animEffect transition="in" filter="fade">
                                      <p:cBhvr>
                                        <p:cTn id="119" dur="1000"/>
                                        <p:tgtEl>
                                          <p:spTgt spid="6">
                                            <p:txEl>
                                              <p:pRg st="6" end="6"/>
                                            </p:txEl>
                                          </p:spTgt>
                                        </p:tgtEl>
                                      </p:cBhvr>
                                    </p:animEffect>
                                    <p:anim calcmode="lin" valueType="num">
                                      <p:cBhvr>
                                        <p:cTn id="120"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21"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9">
                                            <p:txEl>
                                              <p:pRg st="7" end="7"/>
                                            </p:txEl>
                                          </p:spTgt>
                                        </p:tgtEl>
                                        <p:attrNameLst>
                                          <p:attrName>style.visibility</p:attrName>
                                        </p:attrNameLst>
                                      </p:cBhvr>
                                      <p:to>
                                        <p:strVal val="visible"/>
                                      </p:to>
                                    </p:set>
                                    <p:animEffect transition="in" filter="fade">
                                      <p:cBhvr>
                                        <p:cTn id="126" dur="1000"/>
                                        <p:tgtEl>
                                          <p:spTgt spid="9">
                                            <p:txEl>
                                              <p:pRg st="7" end="7"/>
                                            </p:txEl>
                                          </p:spTgt>
                                        </p:tgtEl>
                                      </p:cBhvr>
                                    </p:animEffect>
                                    <p:anim calcmode="lin" valueType="num">
                                      <p:cBhvr>
                                        <p:cTn id="127"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128"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grpId="0" nodeType="clickEffect">
                                  <p:stCondLst>
                                    <p:cond delay="0"/>
                                  </p:stCondLst>
                                  <p:childTnLst>
                                    <p:set>
                                      <p:cBhvr>
                                        <p:cTn id="132" dur="1" fill="hold">
                                          <p:stCondLst>
                                            <p:cond delay="0"/>
                                          </p:stCondLst>
                                        </p:cTn>
                                        <p:tgtEl>
                                          <p:spTgt spid="6">
                                            <p:txEl>
                                              <p:pRg st="7" end="7"/>
                                            </p:txEl>
                                          </p:spTgt>
                                        </p:tgtEl>
                                        <p:attrNameLst>
                                          <p:attrName>style.visibility</p:attrName>
                                        </p:attrNameLst>
                                      </p:cBhvr>
                                      <p:to>
                                        <p:strVal val="visible"/>
                                      </p:to>
                                    </p:set>
                                    <p:animEffect transition="in" filter="fade">
                                      <p:cBhvr>
                                        <p:cTn id="133" dur="1000"/>
                                        <p:tgtEl>
                                          <p:spTgt spid="6">
                                            <p:txEl>
                                              <p:pRg st="7" end="7"/>
                                            </p:txEl>
                                          </p:spTgt>
                                        </p:tgtEl>
                                      </p:cBhvr>
                                    </p:animEffect>
                                    <p:anim calcmode="lin" valueType="num">
                                      <p:cBhvr>
                                        <p:cTn id="134"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135"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42" presetClass="entr" presetSubtype="0" fill="hold" grpId="0" nodeType="clickEffect">
                                  <p:stCondLst>
                                    <p:cond delay="0"/>
                                  </p:stCondLst>
                                  <p:childTnLst>
                                    <p:set>
                                      <p:cBhvr>
                                        <p:cTn id="139" dur="1" fill="hold">
                                          <p:stCondLst>
                                            <p:cond delay="0"/>
                                          </p:stCondLst>
                                        </p:cTn>
                                        <p:tgtEl>
                                          <p:spTgt spid="9">
                                            <p:txEl>
                                              <p:pRg st="8" end="8"/>
                                            </p:txEl>
                                          </p:spTgt>
                                        </p:tgtEl>
                                        <p:attrNameLst>
                                          <p:attrName>style.visibility</p:attrName>
                                        </p:attrNameLst>
                                      </p:cBhvr>
                                      <p:to>
                                        <p:strVal val="visible"/>
                                      </p:to>
                                    </p:set>
                                    <p:animEffect transition="in" filter="fade">
                                      <p:cBhvr>
                                        <p:cTn id="140" dur="1000"/>
                                        <p:tgtEl>
                                          <p:spTgt spid="9">
                                            <p:txEl>
                                              <p:pRg st="8" end="8"/>
                                            </p:txEl>
                                          </p:spTgt>
                                        </p:tgtEl>
                                      </p:cBhvr>
                                    </p:animEffect>
                                    <p:anim calcmode="lin" valueType="num">
                                      <p:cBhvr>
                                        <p:cTn id="141"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142" dur="1000" fill="hold"/>
                                        <p:tgtEl>
                                          <p:spTgt spid="9">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42" presetClass="entr" presetSubtype="0" fill="hold" grpId="0" nodeType="clickEffect">
                                  <p:stCondLst>
                                    <p:cond delay="0"/>
                                  </p:stCondLst>
                                  <p:childTnLst>
                                    <p:set>
                                      <p:cBhvr>
                                        <p:cTn id="146" dur="1" fill="hold">
                                          <p:stCondLst>
                                            <p:cond delay="0"/>
                                          </p:stCondLst>
                                        </p:cTn>
                                        <p:tgtEl>
                                          <p:spTgt spid="6">
                                            <p:txEl>
                                              <p:pRg st="8" end="8"/>
                                            </p:txEl>
                                          </p:spTgt>
                                        </p:tgtEl>
                                        <p:attrNameLst>
                                          <p:attrName>style.visibility</p:attrName>
                                        </p:attrNameLst>
                                      </p:cBhvr>
                                      <p:to>
                                        <p:strVal val="visible"/>
                                      </p:to>
                                    </p:set>
                                    <p:animEffect transition="in" filter="fade">
                                      <p:cBhvr>
                                        <p:cTn id="147" dur="1000"/>
                                        <p:tgtEl>
                                          <p:spTgt spid="6">
                                            <p:txEl>
                                              <p:pRg st="8" end="8"/>
                                            </p:txEl>
                                          </p:spTgt>
                                        </p:tgtEl>
                                      </p:cBhvr>
                                    </p:animEffect>
                                    <p:anim calcmode="lin" valueType="num">
                                      <p:cBhvr>
                                        <p:cTn id="148"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49"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42" presetClass="entr" presetSubtype="0" fill="hold" grpId="0" nodeType="clickEffect">
                                  <p:stCondLst>
                                    <p:cond delay="0"/>
                                  </p:stCondLst>
                                  <p:childTnLst>
                                    <p:set>
                                      <p:cBhvr>
                                        <p:cTn id="153" dur="1" fill="hold">
                                          <p:stCondLst>
                                            <p:cond delay="0"/>
                                          </p:stCondLst>
                                        </p:cTn>
                                        <p:tgtEl>
                                          <p:spTgt spid="9">
                                            <p:txEl>
                                              <p:pRg st="9" end="9"/>
                                            </p:txEl>
                                          </p:spTgt>
                                        </p:tgtEl>
                                        <p:attrNameLst>
                                          <p:attrName>style.visibility</p:attrName>
                                        </p:attrNameLst>
                                      </p:cBhvr>
                                      <p:to>
                                        <p:strVal val="visible"/>
                                      </p:to>
                                    </p:set>
                                    <p:animEffect transition="in" filter="fade">
                                      <p:cBhvr>
                                        <p:cTn id="154" dur="1000"/>
                                        <p:tgtEl>
                                          <p:spTgt spid="9">
                                            <p:txEl>
                                              <p:pRg st="9" end="9"/>
                                            </p:txEl>
                                          </p:spTgt>
                                        </p:tgtEl>
                                      </p:cBhvr>
                                    </p:animEffect>
                                    <p:anim calcmode="lin" valueType="num">
                                      <p:cBhvr>
                                        <p:cTn id="155"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156" dur="1000" fill="hold"/>
                                        <p:tgtEl>
                                          <p:spTgt spid="9">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P spid="6" grpId="0" uiExpand="1" build="p"/>
      <p:bldP spid="9"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39B2F-7BCB-46D7-9070-DB4A1BC30517}"/>
              </a:ext>
            </a:extLst>
          </p:cNvPr>
          <p:cNvSpPr>
            <a:spLocks noGrp="1"/>
          </p:cNvSpPr>
          <p:nvPr>
            <p:ph type="title"/>
          </p:nvPr>
        </p:nvSpPr>
        <p:spPr>
          <a:xfrm>
            <a:off x="646111" y="452718"/>
            <a:ext cx="9404723" cy="1060772"/>
          </a:xfrm>
        </p:spPr>
        <p:txBody>
          <a:bodyPr/>
          <a:lstStyle/>
          <a:p>
            <a:r>
              <a:rPr lang="en-US" dirty="0"/>
              <a:t>Boundaries</a:t>
            </a:r>
          </a:p>
        </p:txBody>
      </p:sp>
      <p:sp>
        <p:nvSpPr>
          <p:cNvPr id="7" name="Content Placeholder 6">
            <a:extLst>
              <a:ext uri="{FF2B5EF4-FFF2-40B4-BE49-F238E27FC236}">
                <a16:creationId xmlns:a16="http://schemas.microsoft.com/office/drawing/2014/main" id="{51503549-4F06-4A40-A09A-C329031702AA}"/>
              </a:ext>
            </a:extLst>
          </p:cNvPr>
          <p:cNvSpPr>
            <a:spLocks noGrp="1"/>
          </p:cNvSpPr>
          <p:nvPr>
            <p:ph idx="1"/>
          </p:nvPr>
        </p:nvSpPr>
        <p:spPr>
          <a:xfrm>
            <a:off x="1103312" y="1481960"/>
            <a:ext cx="8946541" cy="4766440"/>
          </a:xfrm>
        </p:spPr>
        <p:txBody>
          <a:bodyPr>
            <a:normAutofit/>
          </a:bodyPr>
          <a:lstStyle/>
          <a:p>
            <a:r>
              <a:rPr lang="en-US" sz="2800" dirty="0"/>
              <a:t>Physical and emotional space between you and others</a:t>
            </a:r>
          </a:p>
          <a:p>
            <a:r>
              <a:rPr lang="en-US" sz="2800" dirty="0"/>
              <a:t>Keep you safe</a:t>
            </a:r>
          </a:p>
          <a:p>
            <a:r>
              <a:rPr lang="en-US" sz="2800" dirty="0"/>
              <a:t>Internal and external boundaries</a:t>
            </a:r>
          </a:p>
          <a:p>
            <a:r>
              <a:rPr lang="en-US" sz="2800" dirty="0"/>
              <a:t>It is very important to have healthy, strong boundaries </a:t>
            </a:r>
          </a:p>
          <a:p>
            <a:r>
              <a:rPr lang="en-US" sz="2800" dirty="0"/>
              <a:t>Protect both persons in the relationship</a:t>
            </a:r>
          </a:p>
        </p:txBody>
      </p:sp>
    </p:spTree>
    <p:extLst>
      <p:ext uri="{BB962C8B-B14F-4D97-AF65-F5344CB8AC3E}">
        <p14:creationId xmlns:p14="http://schemas.microsoft.com/office/powerpoint/2010/main" val="36282516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000"/>
                                        <p:tgtEl>
                                          <p:spTgt spid="7">
                                            <p:txEl>
                                              <p:pRg st="1" end="1"/>
                                            </p:txEl>
                                          </p:spTgt>
                                        </p:tgtEl>
                                      </p:cBhvr>
                                    </p:animEffect>
                                    <p:anim calcmode="lin" valueType="num">
                                      <p:cBhvr>
                                        <p:cTn id="2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Effect transition="in" filter="fade">
                                      <p:cBhvr>
                                        <p:cTn id="28" dur="1000"/>
                                        <p:tgtEl>
                                          <p:spTgt spid="7">
                                            <p:txEl>
                                              <p:pRg st="2" end="2"/>
                                            </p:txEl>
                                          </p:spTgt>
                                        </p:tgtEl>
                                      </p:cBhvr>
                                    </p:animEffect>
                                    <p:anim calcmode="lin" valueType="num">
                                      <p:cBhvr>
                                        <p:cTn id="2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Effect transition="in" filter="fade">
                                      <p:cBhvr>
                                        <p:cTn id="35" dur="1000"/>
                                        <p:tgtEl>
                                          <p:spTgt spid="7">
                                            <p:txEl>
                                              <p:pRg st="3" end="3"/>
                                            </p:txEl>
                                          </p:spTgt>
                                        </p:tgtEl>
                                      </p:cBhvr>
                                    </p:animEffect>
                                    <p:anim calcmode="lin" valueType="num">
                                      <p:cBhvr>
                                        <p:cTn id="36"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4" end="4"/>
                                            </p:txEl>
                                          </p:spTgt>
                                        </p:tgtEl>
                                        <p:attrNameLst>
                                          <p:attrName>style.visibility</p:attrName>
                                        </p:attrNameLst>
                                      </p:cBhvr>
                                      <p:to>
                                        <p:strVal val="visible"/>
                                      </p:to>
                                    </p:set>
                                    <p:animEffect transition="in" filter="fade">
                                      <p:cBhvr>
                                        <p:cTn id="42" dur="1000"/>
                                        <p:tgtEl>
                                          <p:spTgt spid="7">
                                            <p:txEl>
                                              <p:pRg st="4" end="4"/>
                                            </p:txEl>
                                          </p:spTgt>
                                        </p:tgtEl>
                                      </p:cBhvr>
                                    </p:animEffect>
                                    <p:anim calcmode="lin" valueType="num">
                                      <p:cBhvr>
                                        <p:cTn id="4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D46B0-3A02-40A0-A391-EA31CDE0844B}"/>
              </a:ext>
            </a:extLst>
          </p:cNvPr>
          <p:cNvSpPr>
            <a:spLocks noGrp="1"/>
          </p:cNvSpPr>
          <p:nvPr>
            <p:ph type="title"/>
          </p:nvPr>
        </p:nvSpPr>
        <p:spPr>
          <a:xfrm>
            <a:off x="646111" y="452718"/>
            <a:ext cx="9404723" cy="871585"/>
          </a:xfrm>
        </p:spPr>
        <p:txBody>
          <a:bodyPr/>
          <a:lstStyle/>
          <a:p>
            <a:r>
              <a:rPr lang="en-US" dirty="0"/>
              <a:t>Boundary violations</a:t>
            </a:r>
          </a:p>
        </p:txBody>
      </p:sp>
      <p:sp>
        <p:nvSpPr>
          <p:cNvPr id="3" name="Content Placeholder 2">
            <a:extLst>
              <a:ext uri="{FF2B5EF4-FFF2-40B4-BE49-F238E27FC236}">
                <a16:creationId xmlns:a16="http://schemas.microsoft.com/office/drawing/2014/main" id="{F5AD4769-EA95-47BA-947D-4BD8FC0702E6}"/>
              </a:ext>
            </a:extLst>
          </p:cNvPr>
          <p:cNvSpPr>
            <a:spLocks noGrp="1"/>
          </p:cNvSpPr>
          <p:nvPr>
            <p:ph idx="1"/>
          </p:nvPr>
        </p:nvSpPr>
        <p:spPr/>
        <p:txBody>
          <a:bodyPr/>
          <a:lstStyle/>
          <a:p>
            <a:r>
              <a:rPr lang="en-US" sz="2400" dirty="0"/>
              <a:t>Interrupting a conversation when you are speaking with someone else.</a:t>
            </a:r>
          </a:p>
          <a:p>
            <a:r>
              <a:rPr lang="en-US" sz="2400" dirty="0"/>
              <a:t>Taking one of your possessions.</a:t>
            </a:r>
          </a:p>
          <a:p>
            <a:r>
              <a:rPr lang="en-US" sz="2400" dirty="0"/>
              <a:t>Teasing or making fun of you that hurts you.*</a:t>
            </a:r>
          </a:p>
          <a:p>
            <a:r>
              <a:rPr lang="en-US" sz="2400" dirty="0"/>
              <a:t>Asking very personal questions that are inappropriate.*</a:t>
            </a:r>
          </a:p>
          <a:p>
            <a:r>
              <a:rPr lang="en-US" sz="2400" dirty="0"/>
              <a:t>Gossiping about you.*</a:t>
            </a:r>
          </a:p>
          <a:p>
            <a:r>
              <a:rPr lang="en-US" sz="2400" dirty="0"/>
              <a:t>Always hanging around you.  Making you feel uncomfortable by invading your private space.</a:t>
            </a:r>
          </a:p>
          <a:p>
            <a:endParaRPr lang="en-US" dirty="0"/>
          </a:p>
        </p:txBody>
      </p:sp>
    </p:spTree>
    <p:extLst>
      <p:ext uri="{BB962C8B-B14F-4D97-AF65-F5344CB8AC3E}">
        <p14:creationId xmlns:p14="http://schemas.microsoft.com/office/powerpoint/2010/main" val="2637470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C860B-2441-4683-8B9E-D9FB2E0D6BB4}"/>
              </a:ext>
            </a:extLst>
          </p:cNvPr>
          <p:cNvSpPr>
            <a:spLocks noGrp="1"/>
          </p:cNvSpPr>
          <p:nvPr>
            <p:ph type="title"/>
          </p:nvPr>
        </p:nvSpPr>
        <p:spPr>
          <a:xfrm>
            <a:off x="646111" y="452718"/>
            <a:ext cx="9404723" cy="918882"/>
          </a:xfrm>
        </p:spPr>
        <p:txBody>
          <a:bodyPr/>
          <a:lstStyle/>
          <a:p>
            <a:r>
              <a:rPr lang="en-US" dirty="0"/>
              <a:t>Boundary violations - more</a:t>
            </a:r>
          </a:p>
        </p:txBody>
      </p:sp>
      <p:sp>
        <p:nvSpPr>
          <p:cNvPr id="3" name="Content Placeholder 2">
            <a:extLst>
              <a:ext uri="{FF2B5EF4-FFF2-40B4-BE49-F238E27FC236}">
                <a16:creationId xmlns:a16="http://schemas.microsoft.com/office/drawing/2014/main" id="{5FBCCF78-1758-4E85-9C1E-50E151AD8450}"/>
              </a:ext>
            </a:extLst>
          </p:cNvPr>
          <p:cNvSpPr>
            <a:spLocks noGrp="1"/>
          </p:cNvSpPr>
          <p:nvPr>
            <p:ph idx="1"/>
          </p:nvPr>
        </p:nvSpPr>
        <p:spPr/>
        <p:txBody>
          <a:bodyPr/>
          <a:lstStyle/>
          <a:p>
            <a:r>
              <a:rPr lang="en-US" sz="2400" dirty="0"/>
              <a:t>Excessive phoning, texting, instant messaging, emailing*</a:t>
            </a:r>
          </a:p>
          <a:p>
            <a:r>
              <a:rPr lang="en-US" sz="2400" dirty="0"/>
              <a:t>Saying* or doing things in front of you that are offensive or vulgar.</a:t>
            </a:r>
          </a:p>
          <a:p>
            <a:r>
              <a:rPr lang="en-US" sz="2400" dirty="0"/>
              <a:t>Always trying to sit or be next to you.  Sitting on your lap. Touching you.</a:t>
            </a:r>
          </a:p>
          <a:p>
            <a:r>
              <a:rPr lang="en-US" sz="2400" dirty="0"/>
              <a:t>Using inappropriate language* or touching.</a:t>
            </a:r>
          </a:p>
          <a:p>
            <a:r>
              <a:rPr lang="en-US" sz="2400" dirty="0"/>
              <a:t>Physically, emotionally, or sexually abusing you.</a:t>
            </a:r>
          </a:p>
          <a:p>
            <a:r>
              <a:rPr lang="en-US" sz="2400" dirty="0"/>
              <a:t>Forcing you to do something sexual.</a:t>
            </a:r>
          </a:p>
          <a:p>
            <a:endParaRPr lang="en-US" dirty="0"/>
          </a:p>
        </p:txBody>
      </p:sp>
    </p:spTree>
    <p:extLst>
      <p:ext uri="{BB962C8B-B14F-4D97-AF65-F5344CB8AC3E}">
        <p14:creationId xmlns:p14="http://schemas.microsoft.com/office/powerpoint/2010/main" val="9061810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00719-13C2-4359-B3B8-77B5E4FD5C3A}"/>
              </a:ext>
            </a:extLst>
          </p:cNvPr>
          <p:cNvSpPr>
            <a:spLocks noGrp="1"/>
          </p:cNvSpPr>
          <p:nvPr>
            <p:ph type="title"/>
          </p:nvPr>
        </p:nvSpPr>
        <p:spPr/>
        <p:txBody>
          <a:bodyPr/>
          <a:lstStyle/>
          <a:p>
            <a:r>
              <a:rPr lang="en-US" dirty="0"/>
              <a:t>Building good friendships &amp; dating relationships</a:t>
            </a:r>
          </a:p>
        </p:txBody>
      </p:sp>
      <p:sp>
        <p:nvSpPr>
          <p:cNvPr id="3" name="Content Placeholder 2">
            <a:extLst>
              <a:ext uri="{FF2B5EF4-FFF2-40B4-BE49-F238E27FC236}">
                <a16:creationId xmlns:a16="http://schemas.microsoft.com/office/drawing/2014/main" id="{EB7CE01F-2A67-449F-8449-20876303D7EF}"/>
              </a:ext>
            </a:extLst>
          </p:cNvPr>
          <p:cNvSpPr>
            <a:spLocks noGrp="1"/>
          </p:cNvSpPr>
          <p:nvPr>
            <p:ph idx="1"/>
          </p:nvPr>
        </p:nvSpPr>
        <p:spPr/>
        <p:txBody>
          <a:bodyPr/>
          <a:lstStyle/>
          <a:p>
            <a:r>
              <a:rPr lang="en-US" sz="2400" dirty="0"/>
              <a:t>Know &amp; remember your boundaries; be able to tell them to another</a:t>
            </a:r>
          </a:p>
          <a:p>
            <a:r>
              <a:rPr lang="en-US" sz="2400" dirty="0"/>
              <a:t>Take your time in growing a friendship</a:t>
            </a:r>
          </a:p>
          <a:p>
            <a:r>
              <a:rPr lang="en-US" sz="2400" dirty="0"/>
              <a:t>Balance the give and take in friendships</a:t>
            </a:r>
          </a:p>
          <a:p>
            <a:r>
              <a:rPr lang="en-US" sz="2400" dirty="0"/>
              <a:t>Do not worry about small things</a:t>
            </a:r>
          </a:p>
          <a:p>
            <a:r>
              <a:rPr lang="en-US" sz="2400" dirty="0"/>
              <a:t>Do not ignore warning signs of issues</a:t>
            </a:r>
          </a:p>
          <a:p>
            <a:r>
              <a:rPr lang="en-US" sz="2400" dirty="0"/>
              <a:t>Adjust to changes</a:t>
            </a:r>
          </a:p>
          <a:p>
            <a:r>
              <a:rPr lang="en-US" sz="2400" dirty="0"/>
              <a:t>Know how to say “No” firmly; do not send mixed signals</a:t>
            </a:r>
          </a:p>
          <a:p>
            <a:endParaRPr lang="en-US" dirty="0"/>
          </a:p>
        </p:txBody>
      </p:sp>
    </p:spTree>
    <p:extLst>
      <p:ext uri="{BB962C8B-B14F-4D97-AF65-F5344CB8AC3E}">
        <p14:creationId xmlns:p14="http://schemas.microsoft.com/office/powerpoint/2010/main" val="36891983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01E5F-E5AF-4AEB-AB51-A6446DBA6427}"/>
              </a:ext>
            </a:extLst>
          </p:cNvPr>
          <p:cNvSpPr>
            <a:spLocks noGrp="1"/>
          </p:cNvSpPr>
          <p:nvPr>
            <p:ph type="title"/>
          </p:nvPr>
        </p:nvSpPr>
        <p:spPr/>
        <p:txBody>
          <a:bodyPr/>
          <a:lstStyle/>
          <a:p>
            <a:r>
              <a:rPr lang="en-US" dirty="0"/>
              <a:t>Building good friendships &amp; dating relationships</a:t>
            </a:r>
          </a:p>
        </p:txBody>
      </p:sp>
      <p:sp>
        <p:nvSpPr>
          <p:cNvPr id="3" name="Content Placeholder 2">
            <a:extLst>
              <a:ext uri="{FF2B5EF4-FFF2-40B4-BE49-F238E27FC236}">
                <a16:creationId xmlns:a16="http://schemas.microsoft.com/office/drawing/2014/main" id="{6DDDA9ED-9ED9-4691-B482-DC3AFDE3AFE3}"/>
              </a:ext>
            </a:extLst>
          </p:cNvPr>
          <p:cNvSpPr>
            <a:spLocks noGrp="1"/>
          </p:cNvSpPr>
          <p:nvPr>
            <p:ph idx="1"/>
          </p:nvPr>
        </p:nvSpPr>
        <p:spPr/>
        <p:txBody>
          <a:bodyPr/>
          <a:lstStyle/>
          <a:p>
            <a:r>
              <a:rPr lang="en-US" sz="2400" dirty="0"/>
              <a:t>Examine past relationships and learn from them</a:t>
            </a:r>
          </a:p>
          <a:p>
            <a:r>
              <a:rPr lang="en-US" sz="2400" dirty="0"/>
              <a:t>Remember that friends should respect you and lift you up.</a:t>
            </a:r>
          </a:p>
          <a:p>
            <a:r>
              <a:rPr lang="en-US" sz="2400" dirty="0"/>
              <a:t>Friends will never use, abuse or groom you.</a:t>
            </a:r>
          </a:p>
          <a:p>
            <a:r>
              <a:rPr lang="en-US" sz="2400" dirty="0"/>
              <a:t>look for others with good qualities </a:t>
            </a:r>
          </a:p>
          <a:p>
            <a:r>
              <a:rPr lang="en-US" sz="2400" dirty="0"/>
              <a:t>Seek the insight and wisdom of adults</a:t>
            </a:r>
          </a:p>
          <a:p>
            <a:r>
              <a:rPr lang="en-US" sz="2400" dirty="0"/>
              <a:t>Join groups at your school, church to meet others</a:t>
            </a:r>
          </a:p>
          <a:p>
            <a:endParaRPr lang="en-US" dirty="0"/>
          </a:p>
        </p:txBody>
      </p:sp>
    </p:spTree>
    <p:extLst>
      <p:ext uri="{BB962C8B-B14F-4D97-AF65-F5344CB8AC3E}">
        <p14:creationId xmlns:p14="http://schemas.microsoft.com/office/powerpoint/2010/main" val="36972085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CA806-A9AA-446D-8125-6DF36C802C6C}"/>
              </a:ext>
            </a:extLst>
          </p:cNvPr>
          <p:cNvSpPr>
            <a:spLocks noGrp="1"/>
          </p:cNvSpPr>
          <p:nvPr>
            <p:ph type="title"/>
          </p:nvPr>
        </p:nvSpPr>
        <p:spPr/>
        <p:txBody>
          <a:bodyPr/>
          <a:lstStyle/>
          <a:p>
            <a:r>
              <a:rPr lang="en-US" dirty="0"/>
              <a:t>Dating violence – unhealthy relationships</a:t>
            </a:r>
          </a:p>
        </p:txBody>
      </p:sp>
      <p:sp>
        <p:nvSpPr>
          <p:cNvPr id="3" name="Content Placeholder 2">
            <a:extLst>
              <a:ext uri="{FF2B5EF4-FFF2-40B4-BE49-F238E27FC236}">
                <a16:creationId xmlns:a16="http://schemas.microsoft.com/office/drawing/2014/main" id="{98CE8D05-2A01-43C2-88F5-B9D511D505E2}"/>
              </a:ext>
            </a:extLst>
          </p:cNvPr>
          <p:cNvSpPr>
            <a:spLocks noGrp="1"/>
          </p:cNvSpPr>
          <p:nvPr>
            <p:ph idx="1"/>
          </p:nvPr>
        </p:nvSpPr>
        <p:spPr/>
        <p:txBody>
          <a:bodyPr/>
          <a:lstStyle/>
          <a:p>
            <a:r>
              <a:rPr lang="en-US" sz="2400" dirty="0"/>
              <a:t>Grooming, force and violence are not okay in relationships</a:t>
            </a:r>
          </a:p>
          <a:p>
            <a:r>
              <a:rPr lang="en-US" sz="2400" dirty="0"/>
              <a:t>Dating violence is any physical, verbal or emotional abuse or violence that occurs between dating partners</a:t>
            </a:r>
          </a:p>
          <a:p>
            <a:r>
              <a:rPr lang="en-US" sz="2400" dirty="0"/>
              <a:t>Both genders can be abused</a:t>
            </a:r>
          </a:p>
          <a:p>
            <a:r>
              <a:rPr lang="en-US" sz="2400" dirty="0"/>
              <a:t>The victim is never at fault</a:t>
            </a:r>
          </a:p>
          <a:p>
            <a:r>
              <a:rPr lang="en-US" sz="2400" dirty="0"/>
              <a:t>Statistics</a:t>
            </a:r>
          </a:p>
          <a:p>
            <a:endParaRPr lang="en-US" sz="2400" dirty="0"/>
          </a:p>
          <a:p>
            <a:endParaRPr lang="en-US" dirty="0"/>
          </a:p>
        </p:txBody>
      </p:sp>
    </p:spTree>
    <p:extLst>
      <p:ext uri="{BB962C8B-B14F-4D97-AF65-F5344CB8AC3E}">
        <p14:creationId xmlns:p14="http://schemas.microsoft.com/office/powerpoint/2010/main" val="21451046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547DD-2DFD-47C6-993D-1D5594638CEA}"/>
              </a:ext>
            </a:extLst>
          </p:cNvPr>
          <p:cNvSpPr>
            <a:spLocks noGrp="1"/>
          </p:cNvSpPr>
          <p:nvPr>
            <p:ph type="title"/>
          </p:nvPr>
        </p:nvSpPr>
        <p:spPr>
          <a:xfrm>
            <a:off x="646111" y="400467"/>
            <a:ext cx="9404723" cy="1400530"/>
          </a:xfrm>
        </p:spPr>
        <p:txBody>
          <a:bodyPr/>
          <a:lstStyle/>
          <a:p>
            <a:r>
              <a:rPr lang="en-US" dirty="0"/>
              <a:t>Acquaintance &amp; date rape</a:t>
            </a:r>
          </a:p>
        </p:txBody>
      </p:sp>
      <p:sp>
        <p:nvSpPr>
          <p:cNvPr id="3" name="Content Placeholder 2">
            <a:extLst>
              <a:ext uri="{FF2B5EF4-FFF2-40B4-BE49-F238E27FC236}">
                <a16:creationId xmlns:a16="http://schemas.microsoft.com/office/drawing/2014/main" id="{8AF912B6-E167-4DDA-83BC-0117AB350D74}"/>
              </a:ext>
            </a:extLst>
          </p:cNvPr>
          <p:cNvSpPr>
            <a:spLocks noGrp="1"/>
          </p:cNvSpPr>
          <p:nvPr>
            <p:ph idx="1"/>
          </p:nvPr>
        </p:nvSpPr>
        <p:spPr>
          <a:xfrm>
            <a:off x="1103312" y="1358538"/>
            <a:ext cx="8946541" cy="4889862"/>
          </a:xfrm>
        </p:spPr>
        <p:txBody>
          <a:bodyPr>
            <a:normAutofit/>
          </a:bodyPr>
          <a:lstStyle/>
          <a:p>
            <a:r>
              <a:rPr lang="en-US" sz="3200" dirty="0"/>
              <a:t>Acquaintance rape is when a person the teen knows forces unwanted sexual activity. </a:t>
            </a:r>
          </a:p>
          <a:p>
            <a:r>
              <a:rPr lang="en-US" sz="3200" dirty="0"/>
              <a:t>Date rape refers to rape in which there is some sort of romantic relationship between the parties</a:t>
            </a:r>
          </a:p>
          <a:p>
            <a:r>
              <a:rPr lang="en-US" sz="3200" dirty="0"/>
              <a:t>Influence of drugs and alcohol</a:t>
            </a:r>
          </a:p>
          <a:p>
            <a:r>
              <a:rPr lang="en-US" sz="3200" dirty="0"/>
              <a:t>Date rape drugs</a:t>
            </a:r>
          </a:p>
        </p:txBody>
      </p:sp>
    </p:spTree>
    <p:extLst>
      <p:ext uri="{BB962C8B-B14F-4D97-AF65-F5344CB8AC3E}">
        <p14:creationId xmlns:p14="http://schemas.microsoft.com/office/powerpoint/2010/main" val="7520109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869A2-AC58-4E72-A129-553437B16259}"/>
              </a:ext>
            </a:extLst>
          </p:cNvPr>
          <p:cNvSpPr>
            <a:spLocks noGrp="1"/>
          </p:cNvSpPr>
          <p:nvPr>
            <p:ph type="title"/>
          </p:nvPr>
        </p:nvSpPr>
        <p:spPr/>
        <p:txBody>
          <a:bodyPr/>
          <a:lstStyle/>
          <a:p>
            <a:r>
              <a:rPr lang="en-US" dirty="0"/>
              <a:t>Prevention/help with dating violence</a:t>
            </a:r>
            <a:br>
              <a:rPr lang="en-US" dirty="0"/>
            </a:br>
            <a:endParaRPr lang="en-US" dirty="0"/>
          </a:p>
        </p:txBody>
      </p:sp>
      <p:sp>
        <p:nvSpPr>
          <p:cNvPr id="3" name="Content Placeholder 2">
            <a:extLst>
              <a:ext uri="{FF2B5EF4-FFF2-40B4-BE49-F238E27FC236}">
                <a16:creationId xmlns:a16="http://schemas.microsoft.com/office/drawing/2014/main" id="{2B342655-7215-4E25-9407-1296B4081221}"/>
              </a:ext>
            </a:extLst>
          </p:cNvPr>
          <p:cNvSpPr>
            <a:spLocks noGrp="1"/>
          </p:cNvSpPr>
          <p:nvPr>
            <p:ph idx="1"/>
          </p:nvPr>
        </p:nvSpPr>
        <p:spPr>
          <a:xfrm>
            <a:off x="1103312" y="1763486"/>
            <a:ext cx="8946541" cy="4484913"/>
          </a:xfrm>
        </p:spPr>
        <p:txBody>
          <a:bodyPr>
            <a:noAutofit/>
          </a:bodyPr>
          <a:lstStyle/>
          <a:p>
            <a:r>
              <a:rPr lang="en-US" sz="2800" dirty="0"/>
              <a:t>Learn about healthy and unhealthy relationships; seek role models</a:t>
            </a:r>
          </a:p>
          <a:p>
            <a:r>
              <a:rPr lang="en-US" sz="2800" dirty="0"/>
              <a:t>Practice and build life skills</a:t>
            </a:r>
          </a:p>
          <a:p>
            <a:r>
              <a:rPr lang="en-US" sz="2800" dirty="0"/>
              <a:t>National Teen Dating Abuse Hotline:  1-866-331-9474</a:t>
            </a:r>
            <a:endParaRPr lang="en-US" sz="2400" dirty="0"/>
          </a:p>
          <a:p>
            <a:r>
              <a:rPr lang="en-US" sz="2800" dirty="0"/>
              <a:t>Do not go out with a person you do not know very well. Go out in groups.</a:t>
            </a:r>
          </a:p>
          <a:p>
            <a:r>
              <a:rPr lang="en-US" sz="2800" dirty="0"/>
              <a:t>Sober helps stay safe.</a:t>
            </a:r>
          </a:p>
        </p:txBody>
      </p:sp>
    </p:spTree>
    <p:extLst>
      <p:ext uri="{BB962C8B-B14F-4D97-AF65-F5344CB8AC3E}">
        <p14:creationId xmlns:p14="http://schemas.microsoft.com/office/powerpoint/2010/main" val="25570501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F7064-594C-4CA0-B23F-18A19B53EAE4}"/>
              </a:ext>
            </a:extLst>
          </p:cNvPr>
          <p:cNvSpPr>
            <a:spLocks noGrp="1"/>
          </p:cNvSpPr>
          <p:nvPr>
            <p:ph type="title"/>
          </p:nvPr>
        </p:nvSpPr>
        <p:spPr/>
        <p:txBody>
          <a:bodyPr/>
          <a:lstStyle/>
          <a:p>
            <a:r>
              <a:rPr lang="en-US" dirty="0"/>
              <a:t>Caring for friends – How to help</a:t>
            </a:r>
          </a:p>
        </p:txBody>
      </p:sp>
      <p:sp>
        <p:nvSpPr>
          <p:cNvPr id="3" name="Content Placeholder 2">
            <a:extLst>
              <a:ext uri="{FF2B5EF4-FFF2-40B4-BE49-F238E27FC236}">
                <a16:creationId xmlns:a16="http://schemas.microsoft.com/office/drawing/2014/main" id="{68AC831D-AB19-4007-9CAE-DEFBD0652ADB}"/>
              </a:ext>
            </a:extLst>
          </p:cNvPr>
          <p:cNvSpPr>
            <a:spLocks noGrp="1"/>
          </p:cNvSpPr>
          <p:nvPr>
            <p:ph idx="1"/>
          </p:nvPr>
        </p:nvSpPr>
        <p:spPr>
          <a:xfrm>
            <a:off x="1103312" y="1280160"/>
            <a:ext cx="8946541" cy="4968239"/>
          </a:xfrm>
        </p:spPr>
        <p:txBody>
          <a:bodyPr>
            <a:normAutofit/>
          </a:bodyPr>
          <a:lstStyle/>
          <a:p>
            <a:r>
              <a:rPr lang="en-US" sz="3200" dirty="0"/>
              <a:t>Listen to your friend. Support your friend.</a:t>
            </a:r>
          </a:p>
          <a:p>
            <a:r>
              <a:rPr lang="en-US" sz="3200" dirty="0"/>
              <a:t>Do not give advice or ultimatums.</a:t>
            </a:r>
          </a:p>
          <a:p>
            <a:r>
              <a:rPr lang="en-US" sz="3200" dirty="0"/>
              <a:t>Encourage your friend to seek help.  Offer to go with your friend to talk with a trusted adult.</a:t>
            </a:r>
          </a:p>
          <a:p>
            <a:r>
              <a:rPr lang="en-US" sz="3200" dirty="0"/>
              <a:t>Do not blame the victim.</a:t>
            </a:r>
          </a:p>
          <a:p>
            <a:r>
              <a:rPr lang="en-US" sz="3200" dirty="0"/>
              <a:t>Respect your friend’s dignity and choices.</a:t>
            </a:r>
          </a:p>
        </p:txBody>
      </p:sp>
    </p:spTree>
    <p:extLst>
      <p:ext uri="{BB962C8B-B14F-4D97-AF65-F5344CB8AC3E}">
        <p14:creationId xmlns:p14="http://schemas.microsoft.com/office/powerpoint/2010/main" val="32976852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1A47-F27C-4618-B8A4-0643C4C66C6C}"/>
              </a:ext>
            </a:extLst>
          </p:cNvPr>
          <p:cNvSpPr>
            <a:spLocks noGrp="1"/>
          </p:cNvSpPr>
          <p:nvPr>
            <p:ph type="title"/>
          </p:nvPr>
        </p:nvSpPr>
        <p:spPr/>
        <p:txBody>
          <a:bodyPr/>
          <a:lstStyle/>
          <a:p>
            <a:r>
              <a:rPr lang="en-US" dirty="0"/>
              <a:t>A word about pornography</a:t>
            </a:r>
          </a:p>
        </p:txBody>
      </p:sp>
      <p:sp>
        <p:nvSpPr>
          <p:cNvPr id="3" name="Content Placeholder 2">
            <a:extLst>
              <a:ext uri="{FF2B5EF4-FFF2-40B4-BE49-F238E27FC236}">
                <a16:creationId xmlns:a16="http://schemas.microsoft.com/office/drawing/2014/main" id="{E9FA3A5F-0A3E-42FE-AFFE-33ECBA9AA9B0}"/>
              </a:ext>
            </a:extLst>
          </p:cNvPr>
          <p:cNvSpPr>
            <a:spLocks noGrp="1"/>
          </p:cNvSpPr>
          <p:nvPr>
            <p:ph idx="1"/>
          </p:nvPr>
        </p:nvSpPr>
        <p:spPr>
          <a:xfrm>
            <a:off x="1103312" y="1358538"/>
            <a:ext cx="8946541" cy="4889862"/>
          </a:xfrm>
        </p:spPr>
        <p:txBody>
          <a:bodyPr>
            <a:noAutofit/>
          </a:bodyPr>
          <a:lstStyle/>
          <a:p>
            <a:r>
              <a:rPr lang="en-US" sz="3200"/>
              <a:t>Damaging for </a:t>
            </a:r>
            <a:r>
              <a:rPr lang="en-US" sz="3200" dirty="0"/>
              <a:t>healthy relationships</a:t>
            </a:r>
          </a:p>
          <a:p>
            <a:r>
              <a:rPr lang="en-US" sz="3200" dirty="0"/>
              <a:t>Very harmful </a:t>
            </a:r>
          </a:p>
          <a:p>
            <a:r>
              <a:rPr lang="en-US" sz="3200" dirty="0"/>
              <a:t>Distorts reality and understanding</a:t>
            </a:r>
          </a:p>
          <a:p>
            <a:r>
              <a:rPr lang="en-US" sz="3200" dirty="0"/>
              <a:t>Does not include feelings, relationships, or appropriate role of sex between married persons</a:t>
            </a:r>
          </a:p>
          <a:p>
            <a:r>
              <a:rPr lang="en-US" sz="3200" dirty="0"/>
              <a:t>Shows aggression, violence and objectification of girls and women</a:t>
            </a:r>
          </a:p>
        </p:txBody>
      </p:sp>
    </p:spTree>
    <p:extLst>
      <p:ext uri="{BB962C8B-B14F-4D97-AF65-F5344CB8AC3E}">
        <p14:creationId xmlns:p14="http://schemas.microsoft.com/office/powerpoint/2010/main" val="32545278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5A9C7-61AD-4F92-8C51-F4CC74138466}"/>
              </a:ext>
            </a:extLst>
          </p:cNvPr>
          <p:cNvSpPr>
            <a:spLocks noGrp="1"/>
          </p:cNvSpPr>
          <p:nvPr>
            <p:ph type="title"/>
          </p:nvPr>
        </p:nvSpPr>
        <p:spPr/>
        <p:txBody>
          <a:bodyPr/>
          <a:lstStyle/>
          <a:p>
            <a:r>
              <a:rPr lang="en-US" dirty="0"/>
              <a:t>Final thoughts</a:t>
            </a:r>
          </a:p>
        </p:txBody>
      </p:sp>
      <p:sp>
        <p:nvSpPr>
          <p:cNvPr id="3" name="Content Placeholder 2">
            <a:extLst>
              <a:ext uri="{FF2B5EF4-FFF2-40B4-BE49-F238E27FC236}">
                <a16:creationId xmlns:a16="http://schemas.microsoft.com/office/drawing/2014/main" id="{C5E63967-1DD8-4DEA-84D7-B448114AC375}"/>
              </a:ext>
            </a:extLst>
          </p:cNvPr>
          <p:cNvSpPr>
            <a:spLocks noGrp="1"/>
          </p:cNvSpPr>
          <p:nvPr>
            <p:ph idx="1"/>
          </p:nvPr>
        </p:nvSpPr>
        <p:spPr>
          <a:xfrm>
            <a:off x="1103312" y="1672046"/>
            <a:ext cx="8946541" cy="4576353"/>
          </a:xfrm>
        </p:spPr>
        <p:txBody>
          <a:bodyPr/>
          <a:lstStyle/>
          <a:p>
            <a:r>
              <a:rPr lang="en-US" sz="3200" dirty="0"/>
              <a:t>Think</a:t>
            </a:r>
          </a:p>
          <a:p>
            <a:r>
              <a:rPr lang="en-US" sz="3200" dirty="0"/>
              <a:t>Work </a:t>
            </a:r>
          </a:p>
          <a:p>
            <a:r>
              <a:rPr lang="en-US" sz="3200" dirty="0"/>
              <a:t>Communicate, nurture, take your time</a:t>
            </a:r>
          </a:p>
          <a:p>
            <a:r>
              <a:rPr lang="en-US" sz="3200" dirty="0"/>
              <a:t>Reflect and pray</a:t>
            </a:r>
          </a:p>
          <a:p>
            <a:pPr marL="0" indent="0">
              <a:buNone/>
            </a:pPr>
            <a:endParaRPr lang="en-US" dirty="0"/>
          </a:p>
        </p:txBody>
      </p:sp>
    </p:spTree>
    <p:extLst>
      <p:ext uri="{BB962C8B-B14F-4D97-AF65-F5344CB8AC3E}">
        <p14:creationId xmlns:p14="http://schemas.microsoft.com/office/powerpoint/2010/main" val="1794205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825</TotalTime>
  <Words>3057</Words>
  <Application>Microsoft Office PowerPoint</Application>
  <PresentationFormat>Widescreen</PresentationFormat>
  <Paragraphs>319</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Century Gothic</vt:lpstr>
      <vt:lpstr>Wingdings 3</vt:lpstr>
      <vt:lpstr>Ion</vt:lpstr>
      <vt:lpstr>Your personal safety:  relationships &amp; dating</vt:lpstr>
      <vt:lpstr>Basic personal safety</vt:lpstr>
      <vt:lpstr>Ideals of healthy relationships among peers</vt:lpstr>
      <vt:lpstr>Friendships</vt:lpstr>
      <vt:lpstr>Boundaries</vt:lpstr>
      <vt:lpstr>Boundary violations</vt:lpstr>
      <vt:lpstr>Boundary violations - more</vt:lpstr>
      <vt:lpstr>Building good friendships &amp; dating relationships</vt:lpstr>
      <vt:lpstr>Building good friendships &amp; dating relationships</vt:lpstr>
      <vt:lpstr>Dating violence – unhealthy relationships</vt:lpstr>
      <vt:lpstr>Acquaintance &amp; date rape</vt:lpstr>
      <vt:lpstr>Prevention/help with dating violence </vt:lpstr>
      <vt:lpstr>Caring for friends – How to help</vt:lpstr>
      <vt:lpstr>A word about pornography</vt:lpstr>
      <vt:lpstr>Final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personal safety:  relationships &amp; dating</dc:title>
  <dc:creator>Catherine Cicchiello</dc:creator>
  <cp:lastModifiedBy>Catherine Cicchiello</cp:lastModifiedBy>
  <cp:revision>30</cp:revision>
  <dcterms:created xsi:type="dcterms:W3CDTF">2018-07-24T16:23:59Z</dcterms:created>
  <dcterms:modified xsi:type="dcterms:W3CDTF">2021-09-17T15:26:15Z</dcterms:modified>
</cp:coreProperties>
</file>