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4"/>
  </p:notesMasterIdLst>
  <p:handoutMasterIdLst>
    <p:handoutMasterId r:id="rId15"/>
  </p:handoutMasterIdLst>
  <p:sldIdLst>
    <p:sldId id="256" r:id="rId2"/>
    <p:sldId id="257" r:id="rId3"/>
    <p:sldId id="258" r:id="rId4"/>
    <p:sldId id="259" r:id="rId5"/>
    <p:sldId id="267" r:id="rId6"/>
    <p:sldId id="260" r:id="rId7"/>
    <p:sldId id="262" r:id="rId8"/>
    <p:sldId id="261" r:id="rId9"/>
    <p:sldId id="263" r:id="rId10"/>
    <p:sldId id="264" r:id="rId11"/>
    <p:sldId id="265" r:id="rId12"/>
    <p:sldId id="266" r:id="rId1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2074" autoAdjust="0"/>
  </p:normalViewPr>
  <p:slideViewPr>
    <p:cSldViewPr snapToGrid="0">
      <p:cViewPr varScale="1">
        <p:scale>
          <a:sx n="53" d="100"/>
          <a:sy n="53" d="100"/>
        </p:scale>
        <p:origin x="1838" y="3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25" y="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AD74AE0-E3E5-4656-BF1D-1802186C3DDA}"/>
              </a:ext>
            </a:extLst>
          </p:cNvPr>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r>
              <a:rPr lang="en-US"/>
              <a:t>DRAFT </a:t>
            </a:r>
          </a:p>
        </p:txBody>
      </p:sp>
      <p:sp>
        <p:nvSpPr>
          <p:cNvPr id="3" name="Date Placeholder 2">
            <a:extLst>
              <a:ext uri="{FF2B5EF4-FFF2-40B4-BE49-F238E27FC236}">
                <a16:creationId xmlns:a16="http://schemas.microsoft.com/office/drawing/2014/main" id="{319014E8-9BA0-429B-9CFE-9DF78823E8AA}"/>
              </a:ext>
            </a:extLst>
          </p:cNvPr>
          <p:cNvSpPr>
            <a:spLocks noGrp="1"/>
          </p:cNvSpPr>
          <p:nvPr>
            <p:ph type="dt" sz="quarter" idx="1"/>
          </p:nvPr>
        </p:nvSpPr>
        <p:spPr>
          <a:xfrm>
            <a:off x="3970938" y="1"/>
            <a:ext cx="3037840" cy="466434"/>
          </a:xfrm>
          <a:prstGeom prst="rect">
            <a:avLst/>
          </a:prstGeom>
        </p:spPr>
        <p:txBody>
          <a:bodyPr vert="horz" lIns="93177" tIns="46589" rIns="93177" bIns="46589" rtlCol="0"/>
          <a:lstStyle>
            <a:lvl1pPr algn="r">
              <a:defRPr sz="1200"/>
            </a:lvl1pPr>
          </a:lstStyle>
          <a:p>
            <a:fld id="{36AD4638-EB1C-4E15-8ABB-1AB0D132314D}" type="datetimeFigureOut">
              <a:rPr lang="en-US" smtClean="0"/>
              <a:t>9/10/2019</a:t>
            </a:fld>
            <a:endParaRPr lang="en-US"/>
          </a:p>
        </p:txBody>
      </p:sp>
      <p:sp>
        <p:nvSpPr>
          <p:cNvPr id="4" name="Footer Placeholder 3">
            <a:extLst>
              <a:ext uri="{FF2B5EF4-FFF2-40B4-BE49-F238E27FC236}">
                <a16:creationId xmlns:a16="http://schemas.microsoft.com/office/drawing/2014/main" id="{4C526796-0ADB-4CAD-8139-7B396513135F}"/>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a:t>Safe environment training – 9th grade</a:t>
            </a:r>
          </a:p>
        </p:txBody>
      </p:sp>
      <p:sp>
        <p:nvSpPr>
          <p:cNvPr id="5" name="Slide Number Placeholder 4">
            <a:extLst>
              <a:ext uri="{FF2B5EF4-FFF2-40B4-BE49-F238E27FC236}">
                <a16:creationId xmlns:a16="http://schemas.microsoft.com/office/drawing/2014/main" id="{FC2716C9-42E7-4FE7-8467-9875340F0B25}"/>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EF9DD66-B15A-43EE-8277-2995D416A874}" type="slidenum">
              <a:rPr lang="en-US" smtClean="0"/>
              <a:t>‹#›</a:t>
            </a:fld>
            <a:endParaRPr lang="en-US"/>
          </a:p>
        </p:txBody>
      </p:sp>
    </p:spTree>
    <p:extLst>
      <p:ext uri="{BB962C8B-B14F-4D97-AF65-F5344CB8AC3E}">
        <p14:creationId xmlns:p14="http://schemas.microsoft.com/office/powerpoint/2010/main" val="737175899"/>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1"/>
            <a:ext cx="3037840" cy="466434"/>
          </a:xfrm>
          <a:prstGeom prst="rect">
            <a:avLst/>
          </a:prstGeom>
        </p:spPr>
        <p:txBody>
          <a:bodyPr vert="horz" lIns="93177" tIns="46589" rIns="93177" bIns="46589" rtlCol="0"/>
          <a:lstStyle>
            <a:lvl1pPr algn="r">
              <a:defRPr sz="1200"/>
            </a:lvl1pPr>
          </a:lstStyle>
          <a:p>
            <a:fld id="{E111DEF2-0044-417A-897F-EA3062353016}" type="datetimeFigureOut">
              <a:rPr lang="en-US" smtClean="0"/>
              <a:t>9/10/2019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9"/>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78FB659-3DC2-4C19-AFEC-D19C5A8D097B}" type="slidenum">
              <a:rPr lang="en-US" smtClean="0"/>
              <a:t>‹#›</a:t>
            </a:fld>
            <a:endParaRPr lang="en-US" dirty="0"/>
          </a:p>
        </p:txBody>
      </p:sp>
      <p:sp>
        <p:nvSpPr>
          <p:cNvPr id="8" name="Header Placeholder 7">
            <a:extLst>
              <a:ext uri="{FF2B5EF4-FFF2-40B4-BE49-F238E27FC236}">
                <a16:creationId xmlns:a16="http://schemas.microsoft.com/office/drawing/2014/main" id="{C3B6EA15-45A0-461E-AC96-01F1517E3196}"/>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2000"/>
            </a:lvl1pPr>
          </a:lstStyle>
          <a:p>
            <a:r>
              <a:rPr lang="en-US" dirty="0"/>
              <a:t>DRAFT </a:t>
            </a:r>
          </a:p>
        </p:txBody>
      </p:sp>
      <p:sp>
        <p:nvSpPr>
          <p:cNvPr id="9" name="Footer Placeholder 8">
            <a:extLst>
              <a:ext uri="{FF2B5EF4-FFF2-40B4-BE49-F238E27FC236}">
                <a16:creationId xmlns:a16="http://schemas.microsoft.com/office/drawing/2014/main" id="{EAA085AE-FA84-4381-8DB3-9E2CBC8E8FD1}"/>
              </a:ext>
            </a:extLst>
          </p:cNvPr>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400"/>
            </a:lvl1pPr>
          </a:lstStyle>
          <a:p>
            <a:r>
              <a:rPr lang="en-US" dirty="0"/>
              <a:t>Safe environment training – 9</a:t>
            </a:r>
            <a:r>
              <a:rPr lang="en-US" baseline="30000" dirty="0"/>
              <a:t>th</a:t>
            </a:r>
            <a:r>
              <a:rPr lang="en-US" dirty="0"/>
              <a:t> grade</a:t>
            </a:r>
          </a:p>
        </p:txBody>
      </p:sp>
    </p:spTree>
    <p:extLst>
      <p:ext uri="{BB962C8B-B14F-4D97-AF65-F5344CB8AC3E}">
        <p14:creationId xmlns:p14="http://schemas.microsoft.com/office/powerpoint/2010/main" val="2365184391"/>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nn.com/2015/11/03/health/teens-tweens-media-screen-use-report/"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etsmartz.org/RealLifeStories/TwoKindsOfStupid"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kern="1200" dirty="0">
                <a:solidFill>
                  <a:schemeClr val="tx1"/>
                </a:solidFill>
                <a:effectLst/>
                <a:latin typeface="+mn-lt"/>
                <a:ea typeface="+mn-ea"/>
                <a:cs typeface="+mn-cs"/>
              </a:rPr>
              <a:t>Preséntese y a cualquier otro personal que esté presente para ayudar con la presentación</a:t>
            </a:r>
            <a:r>
              <a:rPr lang="en-US" dirty="0"/>
              <a:t>.</a:t>
            </a:r>
          </a:p>
          <a:p>
            <a:endParaRPr lang="en-US" dirty="0"/>
          </a:p>
          <a:p>
            <a:r>
              <a:rPr lang="es-US" sz="1200" kern="1200" dirty="0">
                <a:solidFill>
                  <a:schemeClr val="tx1"/>
                </a:solidFill>
                <a:effectLst/>
                <a:latin typeface="+mn-lt"/>
                <a:ea typeface="+mn-ea"/>
                <a:cs typeface="+mn-cs"/>
              </a:rPr>
              <a:t>Guíe al grupo en oración.</a:t>
            </a:r>
            <a:endParaRPr lang="en-US" dirty="0"/>
          </a:p>
          <a:p>
            <a:endParaRPr lang="en-US" dirty="0"/>
          </a:p>
          <a:p>
            <a:r>
              <a:rPr lang="es-US" sz="1200" kern="1200" dirty="0">
                <a:solidFill>
                  <a:schemeClr val="tx1"/>
                </a:solidFill>
                <a:effectLst/>
                <a:latin typeface="+mn-lt"/>
                <a:ea typeface="+mn-ea"/>
                <a:cs typeface="+mn-cs"/>
              </a:rPr>
              <a:t>Explique el propósito de esta lección de capacitación sobre seguridad personal</a:t>
            </a:r>
            <a:r>
              <a:rPr lang="en-US" dirty="0"/>
              <a:t>. </a:t>
            </a:r>
            <a:r>
              <a:rPr lang="es-US" sz="1200" kern="1200" dirty="0">
                <a:solidFill>
                  <a:schemeClr val="tx1"/>
                </a:solidFill>
                <a:effectLst/>
                <a:latin typeface="+mn-lt"/>
                <a:ea typeface="+mn-ea"/>
                <a:cs typeface="+mn-cs"/>
              </a:rPr>
              <a:t>Sabemos que los estudiantes han estado usando el internet e incluso las redes sociales.</a:t>
            </a:r>
            <a:r>
              <a:rPr lang="en-US" dirty="0"/>
              <a:t> </a:t>
            </a:r>
            <a:r>
              <a:rPr lang="es-US" sz="1200" kern="1200" dirty="0">
                <a:solidFill>
                  <a:schemeClr val="tx1"/>
                </a:solidFill>
                <a:effectLst/>
                <a:latin typeface="+mn-lt"/>
                <a:ea typeface="+mn-ea"/>
                <a:cs typeface="+mn-cs"/>
              </a:rPr>
              <a:t>Sin embargo, ahora que van a una escuela secundaria católica, hay ciertas expectativas sobre el uso de éstas.</a:t>
            </a:r>
            <a:r>
              <a:rPr lang="en-US" dirty="0"/>
              <a:t> </a:t>
            </a:r>
            <a:r>
              <a:rPr lang="es-US" sz="1200" kern="1200" dirty="0">
                <a:solidFill>
                  <a:schemeClr val="tx1"/>
                </a:solidFill>
                <a:effectLst/>
                <a:latin typeface="+mn-lt"/>
                <a:ea typeface="+mn-ea"/>
                <a:cs typeface="+mn-cs"/>
              </a:rPr>
              <a:t>Por otra parte, nos preocupa que los estudiantes estén seguros mientras estén en línea.</a:t>
            </a:r>
          </a:p>
          <a:p>
            <a:endParaRPr lang="en-US" dirty="0"/>
          </a:p>
          <a:p>
            <a:r>
              <a:rPr lang="es-US" sz="1200" b="1" u="none" kern="1200" dirty="0">
                <a:solidFill>
                  <a:schemeClr val="tx1"/>
                </a:solidFill>
                <a:effectLst/>
                <a:latin typeface="+mn-lt"/>
                <a:ea typeface="+mn-ea"/>
                <a:cs typeface="+mn-cs"/>
              </a:rPr>
              <a:t>Objetivos de la sesión de capacitación:</a:t>
            </a:r>
            <a:endParaRPr lang="en-US" b="1" u="none"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Revisar las lecciones básicas de seguridad personal que aprendieron en la escuela primaria católica.</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Aprender sobre la seguridad de las redes sociales y las expectativas de ciudadanía digital para los estudiantes de la escuela secundaria católica.</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Explicar las políticas de internet y las redes sociales de la escuela.</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Hablar de algunos riesgos del ambiente en línea y cómo evitar o responder a ellos.</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Introducir el tema del comportamiento impulsivo y las formas de controlar sus consecuencias negativas.</a:t>
            </a:r>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1</a:t>
            </a:fld>
            <a:endParaRPr lang="en-US"/>
          </a:p>
        </p:txBody>
      </p:sp>
      <p:sp>
        <p:nvSpPr>
          <p:cNvPr id="5" name="Footer Placeholder 4">
            <a:extLst>
              <a:ext uri="{FF2B5EF4-FFF2-40B4-BE49-F238E27FC236}">
                <a16:creationId xmlns:a16="http://schemas.microsoft.com/office/drawing/2014/main" id="{B8565829-1E31-46E1-9FD4-066C3CF45A82}"/>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3DE324D0-20E6-40F9-AD7A-5C9D8D213EEA}"/>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968126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s-US" sz="1200" b="1" u="sng" kern="1200" dirty="0">
                <a:solidFill>
                  <a:schemeClr val="tx1"/>
                </a:solidFill>
                <a:effectLst/>
                <a:latin typeface="+mn-lt"/>
                <a:ea typeface="+mn-ea"/>
                <a:cs typeface="+mn-cs"/>
              </a:rPr>
              <a:t>Revisar las lecciones básicas de seguridad personal aprendidas en las escuelas primarias católicas o en los programas de educación religiosa parroquiales:</a:t>
            </a:r>
            <a:r>
              <a:rPr lang="en-US" dirty="0"/>
              <a:t> </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Dios los creó y los ama. Dios hizo sus cuerpos con buenos propósitos.</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Cada uno de ustedes tiene un espacio personal que debe ser respetado por los demás.</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Deben tratarse a sí mismos y a los demás con respeto y cuidado (la regla de oro).</a:t>
            </a:r>
            <a:r>
              <a:rPr lang="en-US" dirty="0"/>
              <a:t>  </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Algunos toques son seguros, otros poco seguros.</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Tienen señales de advertencia internas o sirenas que les hacen saber cuándo están en peligro.</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Si alguna vez están en peligro, no están siendo respetados, o están siendo tocados de una manera peligrosa, deben alejarse.  Abusar o usar sexualmente a una persona es moral y legalmente incorrecto y no será tolerado.</a:t>
            </a:r>
            <a:r>
              <a:rPr lang="en-US" dirty="0"/>
              <a:t>   </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Hay adultos en sus vidas para cuidarlos y protegerlos.</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Consigan la ayuda de uno de estos adultos.  Sigan contando y pidiendo hasta que consigan la ayuda que necesitan.</a:t>
            </a:r>
            <a:r>
              <a:rPr lang="en-US" dirty="0"/>
              <a:t> </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Dónde ir a pedir ayuda en nuestra escuela… </a:t>
            </a:r>
            <a:r>
              <a:rPr lang="en-US" sz="1200" kern="1200" dirty="0">
                <a:solidFill>
                  <a:schemeClr val="tx1"/>
                </a:solidFill>
                <a:effectLst/>
                <a:latin typeface="+mn-lt"/>
                <a:ea typeface="+mn-ea"/>
                <a:cs typeface="+mn-cs"/>
              </a:rPr>
              <a:t>(escribir los nombres).</a:t>
            </a:r>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2</a:t>
            </a:fld>
            <a:endParaRPr lang="en-US"/>
          </a:p>
        </p:txBody>
      </p:sp>
      <p:sp>
        <p:nvSpPr>
          <p:cNvPr id="5" name="Footer Placeholder 4">
            <a:extLst>
              <a:ext uri="{FF2B5EF4-FFF2-40B4-BE49-F238E27FC236}">
                <a16:creationId xmlns:a16="http://schemas.microsoft.com/office/drawing/2014/main" id="{FA106AD1-584C-44DC-B6CF-25B5C49B2184}"/>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88DA403F-BE65-4203-B6AC-480C084C3495}"/>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1295264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u="none" kern="1200" dirty="0">
                <a:solidFill>
                  <a:schemeClr val="tx1"/>
                </a:solidFill>
                <a:effectLst/>
                <a:latin typeface="+mn-lt"/>
                <a:ea typeface="+mn-ea"/>
                <a:cs typeface="+mn-cs"/>
              </a:rPr>
              <a:t>¿Por qué hablar de las redes sociales y el internet?</a:t>
            </a:r>
            <a:endParaRPr lang="en-US" b="1" u="none" dirty="0"/>
          </a:p>
          <a:p>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Para que el uso de éstos sea positivo para ustedes y otros</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Para que no tengan que encarar con las consecuencias de compartir demasiada información en línea</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Para que sepan cómo detener el acoso cibernético si les está sucediendo a ustedes o a otros</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Para que sepan cómo responder a solicitudes sexuales en línea</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Y para que no incumplan con la política escolar y sufran la disciplina que les corresponde</a:t>
            </a:r>
            <a:endParaRPr lang="en-US" dirty="0"/>
          </a:p>
          <a:p>
            <a:r>
              <a:rPr lang="en-US" dirty="0"/>
              <a:t> </a:t>
            </a:r>
          </a:p>
          <a:p>
            <a:r>
              <a:rPr lang="es-US" sz="1200" kern="1200" dirty="0">
                <a:solidFill>
                  <a:schemeClr val="tx1"/>
                </a:solidFill>
                <a:effectLst/>
                <a:latin typeface="+mn-lt"/>
                <a:ea typeface="+mn-ea"/>
                <a:cs typeface="+mn-cs"/>
              </a:rPr>
              <a:t>Estudio de Sentido Común y las Redes Sociales del 2.015</a:t>
            </a:r>
            <a:r>
              <a:rPr lang="en-US" dirty="0"/>
              <a:t> – </a:t>
            </a:r>
            <a:r>
              <a:rPr lang="es-US" sz="1200" kern="1200" dirty="0">
                <a:solidFill>
                  <a:schemeClr val="tx1"/>
                </a:solidFill>
                <a:effectLst/>
                <a:latin typeface="+mn-lt"/>
                <a:ea typeface="+mn-ea"/>
                <a:cs typeface="+mn-cs"/>
              </a:rPr>
              <a:t>los adolescentes pasan hasta 9 horas al día todos los días en las redes sociales</a:t>
            </a:r>
            <a:endParaRPr lang="en-US" dirty="0"/>
          </a:p>
          <a:p>
            <a:r>
              <a:rPr lang="en-US" u="sng" dirty="0">
                <a:hlinkClick r:id="rId3"/>
              </a:rPr>
              <a:t>https://www.cnn.com/2015/11/03/health/teens-tweens-media-screen-use-report/</a:t>
            </a:r>
            <a:r>
              <a:rPr lang="en-US" dirty="0"/>
              <a:t> </a:t>
            </a:r>
          </a:p>
          <a:p>
            <a:r>
              <a:rPr lang="es-US" sz="1200" kern="1200" dirty="0">
                <a:solidFill>
                  <a:schemeClr val="tx1"/>
                </a:solidFill>
                <a:effectLst/>
                <a:latin typeface="+mn-lt"/>
                <a:ea typeface="+mn-ea"/>
                <a:cs typeface="+mn-cs"/>
              </a:rPr>
              <a:t>Esto es más tiempo que pasan en la clase aprendiendo, durmiendo, o con la familia, etc. </a:t>
            </a:r>
          </a:p>
          <a:p>
            <a:r>
              <a:rPr lang="es-US" sz="1200" kern="1200" dirty="0">
                <a:solidFill>
                  <a:schemeClr val="tx1"/>
                </a:solidFill>
                <a:effectLst/>
                <a:latin typeface="+mn-lt"/>
                <a:ea typeface="+mn-ea"/>
                <a:cs typeface="+mn-cs"/>
              </a:rPr>
              <a:t>¿Es ésta una vida fuera de balance?</a:t>
            </a:r>
            <a:endParaRPr lang="en-US" dirty="0"/>
          </a:p>
          <a:p>
            <a:r>
              <a:rPr lang="en-US" dirty="0"/>
              <a:t> </a:t>
            </a:r>
          </a:p>
          <a:p>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3</a:t>
            </a:fld>
            <a:endParaRPr lang="en-US"/>
          </a:p>
        </p:txBody>
      </p:sp>
      <p:sp>
        <p:nvSpPr>
          <p:cNvPr id="5" name="Footer Placeholder 4">
            <a:extLst>
              <a:ext uri="{FF2B5EF4-FFF2-40B4-BE49-F238E27FC236}">
                <a16:creationId xmlns:a16="http://schemas.microsoft.com/office/drawing/2014/main" id="{10A9C378-8890-45CD-92C9-22703166488A}"/>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426648C8-B4F8-4CBC-808A-A9D23FF41C16}"/>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256860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u="none" kern="1200" dirty="0">
                <a:solidFill>
                  <a:schemeClr val="tx1"/>
                </a:solidFill>
                <a:effectLst/>
                <a:latin typeface="+mn-lt"/>
                <a:ea typeface="+mn-ea"/>
                <a:cs typeface="+mn-cs"/>
              </a:rPr>
              <a:t>Reglas generales para el uso seguro de las redes sociales</a:t>
            </a:r>
            <a:endParaRPr lang="en-US" b="1" u="none" dirty="0"/>
          </a:p>
          <a:p>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Para limitar los malentendidos, tengan en cuenta lo siguiente antes de publicar contenido en línea:</a:t>
            </a:r>
            <a:endParaRPr lang="en-US" dirty="0"/>
          </a:p>
          <a:p>
            <a:pPr marL="640594" lvl="1" indent="-174708">
              <a:buFont typeface="Arial" panose="020B0604020202020204" pitchFamily="34" charset="0"/>
              <a:buChar char="•"/>
            </a:pPr>
            <a:r>
              <a:rPr lang="es-US" sz="1200" kern="1200" dirty="0">
                <a:solidFill>
                  <a:schemeClr val="tx1"/>
                </a:solidFill>
                <a:effectLst/>
                <a:latin typeface="+mn-lt"/>
                <a:ea typeface="+mn-ea"/>
                <a:cs typeface="+mn-cs"/>
              </a:rPr>
              <a:t>¿Los adultos en mi vida-padres, parientes, maestros, entrenadores y empleadores-pensarán que esto es apropiado?</a:t>
            </a:r>
            <a:endParaRPr lang="en-US" dirty="0"/>
          </a:p>
          <a:p>
            <a:pPr marL="640594" lvl="1" indent="-174708">
              <a:buFont typeface="Arial" panose="020B0604020202020204" pitchFamily="34" charset="0"/>
              <a:buChar char="•"/>
            </a:pPr>
            <a:r>
              <a:rPr lang="es-US" sz="1200" kern="1200" dirty="0">
                <a:solidFill>
                  <a:schemeClr val="tx1"/>
                </a:solidFill>
                <a:effectLst/>
                <a:latin typeface="+mn-lt"/>
                <a:ea typeface="+mn-ea"/>
                <a:cs typeface="+mn-cs"/>
              </a:rPr>
              <a:t>¿Podría esto meterme en problemas en la escuela, en casa, en el trabajo, en el Club, o con la ley?</a:t>
            </a:r>
            <a:endParaRPr lang="en-US" dirty="0"/>
          </a:p>
          <a:p>
            <a:pPr marL="640594" lvl="1" indent="-174708">
              <a:buFont typeface="Arial" panose="020B0604020202020204" pitchFamily="34" charset="0"/>
              <a:buChar char="•"/>
            </a:pPr>
            <a:r>
              <a:rPr lang="es-US" sz="1200" kern="1200" dirty="0">
                <a:solidFill>
                  <a:schemeClr val="tx1"/>
                </a:solidFill>
                <a:effectLst/>
                <a:latin typeface="+mn-lt"/>
                <a:ea typeface="+mn-ea"/>
                <a:cs typeface="+mn-cs"/>
              </a:rPr>
              <a:t>¿Quién podría ser lastimado o avergonzado por este contenido?</a:t>
            </a:r>
            <a:endParaRPr lang="en-US" dirty="0"/>
          </a:p>
          <a:p>
            <a:pPr marL="640594" lvl="1" indent="-174708">
              <a:buFont typeface="Arial" panose="020B0604020202020204" pitchFamily="34" charset="0"/>
              <a:buChar char="•"/>
            </a:pPr>
            <a:r>
              <a:rPr lang="es-US" sz="1200" kern="1200" dirty="0">
                <a:solidFill>
                  <a:schemeClr val="tx1"/>
                </a:solidFill>
                <a:effectLst/>
                <a:latin typeface="+mn-lt"/>
                <a:ea typeface="+mn-ea"/>
                <a:cs typeface="+mn-cs"/>
              </a:rPr>
              <a:t>¿Da alguna información sobre mí u otra persona que no se debe compartir?</a:t>
            </a:r>
            <a:r>
              <a:rPr lang="en-US" dirty="0"/>
              <a:t> </a:t>
            </a:r>
          </a:p>
          <a:p>
            <a:pPr marL="640594" lvl="1" indent="-174708">
              <a:buFont typeface="Arial" panose="020B0604020202020204" pitchFamily="34" charset="0"/>
              <a:buChar char="•"/>
            </a:pPr>
            <a:r>
              <a:rPr lang="es-US" sz="1200" kern="1200" dirty="0">
                <a:solidFill>
                  <a:schemeClr val="tx1"/>
                </a:solidFill>
                <a:effectLst/>
                <a:latin typeface="+mn-lt"/>
                <a:ea typeface="+mn-ea"/>
                <a:cs typeface="+mn-cs"/>
              </a:rPr>
              <a:t>¿Qué dice este contenido sobre el tipo de persona que soy? ¿Así es como quiero ser percibido?</a:t>
            </a:r>
            <a:endParaRPr lang="en-US" dirty="0"/>
          </a:p>
          <a:p>
            <a:pPr marL="640594" lvl="1" indent="-174708">
              <a:buFont typeface="Arial" panose="020B0604020202020204" pitchFamily="34" charset="0"/>
              <a:buChar char="•"/>
            </a:pPr>
            <a:r>
              <a:rPr lang="es-US" sz="1200" kern="1200" dirty="0">
                <a:solidFill>
                  <a:schemeClr val="tx1"/>
                </a:solidFill>
                <a:effectLst/>
                <a:latin typeface="+mn-lt"/>
                <a:ea typeface="+mn-ea"/>
                <a:cs typeface="+mn-cs"/>
              </a:rPr>
              <a:t>¿Cómo podría esto afectar mis oportunidades futuras, ya sean becas, aceptaciones universitarias y empleo?</a:t>
            </a:r>
            <a:endParaRPr lang="en-US" dirty="0"/>
          </a:p>
          <a:p>
            <a:pPr marL="640594" lvl="1" indent="-174708">
              <a:buFont typeface="Arial" panose="020B0604020202020204" pitchFamily="34" charset="0"/>
              <a:buChar char="•"/>
            </a:pPr>
            <a:r>
              <a:rPr lang="es-US" sz="1200" kern="1200" dirty="0">
                <a:solidFill>
                  <a:schemeClr val="tx1"/>
                </a:solidFill>
                <a:effectLst/>
                <a:latin typeface="+mn-lt"/>
                <a:ea typeface="+mn-ea"/>
                <a:cs typeface="+mn-cs"/>
              </a:rPr>
              <a:t>¿Le diría esto directamente a la persona?</a:t>
            </a:r>
            <a:endParaRPr lang="en-US" dirty="0"/>
          </a:p>
          <a:p>
            <a:pPr marL="640594" lvl="1" indent="-174708">
              <a:buFont typeface="Arial" panose="020B0604020202020204" pitchFamily="34" charset="0"/>
              <a:buChar char="•"/>
            </a:pPr>
            <a:r>
              <a:rPr lang="es-US" sz="1200" kern="1200" dirty="0">
                <a:solidFill>
                  <a:schemeClr val="tx1"/>
                </a:solidFill>
                <a:effectLst/>
                <a:latin typeface="+mn-lt"/>
                <a:ea typeface="+mn-ea"/>
                <a:cs typeface="+mn-cs"/>
              </a:rPr>
              <a:t>Eviten las respuestas o los mensajes impulsivos, estos se hacen de manera apresurada sin consideración o previsión.</a:t>
            </a:r>
            <a:r>
              <a:rPr lang="en-US" dirty="0"/>
              <a:t>  </a:t>
            </a:r>
          </a:p>
          <a:p>
            <a:pPr marL="640594" lvl="1" indent="-174708" defTabSz="931774">
              <a:buFont typeface="Arial" panose="020B0604020202020204" pitchFamily="34" charset="0"/>
              <a:buChar char="•"/>
              <a:defRPr/>
            </a:pPr>
            <a:r>
              <a:rPr lang="es-US" sz="1200" kern="1200" dirty="0">
                <a:solidFill>
                  <a:schemeClr val="tx1"/>
                </a:solidFill>
                <a:effectLst/>
                <a:latin typeface="+mn-lt"/>
                <a:ea typeface="+mn-ea"/>
                <a:cs typeface="+mn-cs"/>
              </a:rPr>
              <a:t>Si es inapropiado decir o hacer fuera de línea, entonces es inapropiado en línea.</a:t>
            </a:r>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4</a:t>
            </a:fld>
            <a:endParaRPr lang="en-US"/>
          </a:p>
        </p:txBody>
      </p:sp>
      <p:sp>
        <p:nvSpPr>
          <p:cNvPr id="5" name="Footer Placeholder 4">
            <a:extLst>
              <a:ext uri="{FF2B5EF4-FFF2-40B4-BE49-F238E27FC236}">
                <a16:creationId xmlns:a16="http://schemas.microsoft.com/office/drawing/2014/main" id="{B4B2250D-1E00-4E71-AC40-6A20A62CC6E2}"/>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11458F10-CDDF-4AAE-8A42-4A705658B77C}"/>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3751649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s-US" sz="1200" kern="1200" dirty="0">
                <a:solidFill>
                  <a:schemeClr val="tx1"/>
                </a:solidFill>
                <a:effectLst/>
                <a:latin typeface="+mn-lt"/>
                <a:ea typeface="+mn-ea"/>
                <a:cs typeface="+mn-cs"/>
              </a:rPr>
              <a:t>Video del Show </a:t>
            </a:r>
            <a:r>
              <a:rPr lang="es-US" sz="1200" kern="1200" dirty="0" err="1">
                <a:solidFill>
                  <a:schemeClr val="tx1"/>
                </a:solidFill>
                <a:effectLst/>
                <a:latin typeface="+mn-lt"/>
                <a:ea typeface="+mn-ea"/>
                <a:cs typeface="+mn-cs"/>
              </a:rPr>
              <a:t>Netsmartz</a:t>
            </a:r>
            <a:r>
              <a:rPr lang="es-US" sz="1200" kern="1200" dirty="0">
                <a:solidFill>
                  <a:schemeClr val="tx1"/>
                </a:solidFill>
                <a:effectLst/>
                <a:latin typeface="+mn-lt"/>
                <a:ea typeface="+mn-ea"/>
                <a:cs typeface="+mn-cs"/>
              </a:rPr>
              <a:t>:  Dos Tipos de Estúpido se encuentran en </a:t>
            </a:r>
            <a:r>
              <a:rPr lang="en-US" sz="1200" kern="1200" dirty="0">
                <a:solidFill>
                  <a:schemeClr val="tx1"/>
                </a:solidFill>
                <a:effectLst/>
                <a:latin typeface="+mn-lt"/>
                <a:ea typeface="+mn-ea"/>
                <a:cs typeface="+mn-cs"/>
                <a:sym typeface="Wingdings" panose="05000000000000000000" pitchFamily="2" charset="2"/>
              </a:rPr>
              <a:t></a:t>
            </a:r>
            <a:r>
              <a:rPr lang="en-US" sz="1200" kern="1200" dirty="0">
                <a:solidFill>
                  <a:schemeClr val="tx1"/>
                </a:solidFill>
                <a:effectLst/>
                <a:latin typeface="+mn-lt"/>
                <a:ea typeface="+mn-ea"/>
                <a:cs typeface="+mn-cs"/>
              </a:rPr>
              <a:t> </a:t>
            </a:r>
            <a:r>
              <a:rPr lang="es-US" sz="1200" u="sng" kern="1200" dirty="0">
                <a:solidFill>
                  <a:schemeClr val="tx1"/>
                </a:solidFill>
                <a:effectLst/>
                <a:latin typeface="+mn-lt"/>
                <a:ea typeface="+mn-ea"/>
                <a:cs typeface="+mn-cs"/>
                <a:hlinkClick r:id="rId3"/>
              </a:rPr>
              <a:t>https://www.netsmartz.org/RealLifeStories/TwoKindsOfStupid</a:t>
            </a:r>
            <a:endParaRPr lang="en-US" dirty="0"/>
          </a:p>
          <a:p>
            <a:pPr marL="174708" indent="-174708">
              <a:buFont typeface="Arial" panose="020B0604020202020204" pitchFamily="34" charset="0"/>
              <a:buChar char="•"/>
            </a:pPr>
            <a:endParaRPr lang="en-US" dirty="0"/>
          </a:p>
          <a:p>
            <a:pPr marL="0" indent="0">
              <a:buFont typeface="Arial" panose="020B0604020202020204" pitchFamily="34" charset="0"/>
              <a:buNone/>
            </a:pPr>
            <a:r>
              <a:rPr lang="es-US" sz="1200" kern="1200" dirty="0">
                <a:solidFill>
                  <a:schemeClr val="tx1"/>
                </a:solidFill>
                <a:effectLst/>
                <a:latin typeface="+mn-lt"/>
                <a:ea typeface="+mn-ea"/>
                <a:cs typeface="+mn-cs"/>
              </a:rPr>
              <a:t>Preguntas de discusión:</a:t>
            </a:r>
          </a:p>
          <a:p>
            <a:pPr marL="0" indent="0">
              <a:buFont typeface="Arial" panose="020B0604020202020204" pitchFamily="34" charset="0"/>
              <a:buNone/>
            </a:pPr>
            <a:endParaRPr lang="en-US" dirty="0"/>
          </a:p>
          <a:p>
            <a:pPr lvl="0"/>
            <a:r>
              <a:rPr lang="es-US" sz="1200" kern="1200" dirty="0">
                <a:solidFill>
                  <a:schemeClr val="tx1"/>
                </a:solidFill>
                <a:effectLst/>
                <a:latin typeface="+mn-lt"/>
                <a:ea typeface="+mn-ea"/>
                <a:cs typeface="+mn-cs"/>
              </a:rPr>
              <a:t>1. ¿Por qué Eduardo dice que hay dos tipos de estúpido?</a:t>
            </a:r>
            <a:endParaRPr lang="en-US" sz="1200" kern="1200" dirty="0">
              <a:solidFill>
                <a:schemeClr val="tx1"/>
              </a:solidFill>
              <a:effectLst/>
              <a:latin typeface="+mn-lt"/>
              <a:ea typeface="+mn-ea"/>
              <a:cs typeface="+mn-cs"/>
            </a:endParaRPr>
          </a:p>
          <a:p>
            <a:endParaRPr lang="es-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No sólo incumplió con el Código de Conducta del Estudiante Atleta, él publicó las fotos de la fiesta en línea donde perdió el control de ellas. Hizo dos malas decisiones que dieron lugar a algunas consecuencias graves.</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lvl="0"/>
            <a:r>
              <a:rPr lang="en-US" sz="1200" b="0" i="0" u="none" strike="noStrike" kern="1200" baseline="0" dirty="0">
                <a:solidFill>
                  <a:schemeClr val="tx1"/>
                </a:solidFill>
                <a:latin typeface="+mn-lt"/>
                <a:ea typeface="+mn-ea"/>
                <a:cs typeface="+mn-cs"/>
              </a:rPr>
              <a:t>2. </a:t>
            </a:r>
            <a:r>
              <a:rPr lang="es-US" sz="1200" kern="1200" dirty="0">
                <a:solidFill>
                  <a:schemeClr val="tx1"/>
                </a:solidFill>
                <a:effectLst/>
                <a:latin typeface="+mn-lt"/>
                <a:ea typeface="+mn-ea"/>
                <a:cs typeface="+mn-cs"/>
              </a:rPr>
              <a:t>¿Qué podría haber hecho Eduardo para evitar que las fotos hayan sido publicadas?</a:t>
            </a:r>
            <a:endParaRPr lang="en-US" sz="1200" kern="1200" dirty="0">
              <a:solidFill>
                <a:schemeClr val="tx1"/>
              </a:solidFill>
              <a:effectLst/>
              <a:latin typeface="+mn-lt"/>
              <a:ea typeface="+mn-ea"/>
              <a:cs typeface="+mn-cs"/>
            </a:endParaRPr>
          </a:p>
          <a:p>
            <a:endParaRPr lang="es-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Nada. Una vez que las publicó en línea, perdió el control de ellas porque cualquier persona en su lista de amigos podría copiarlas y publicarlas en otro lugar o imprimirlas. La única manera de controlarlas habría sido no haberlas sacado en primer lugar.</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lvl="0"/>
            <a:r>
              <a:rPr lang="en-US" sz="1200" b="0" i="0" u="none" strike="noStrike" kern="1200" baseline="0" dirty="0">
                <a:solidFill>
                  <a:schemeClr val="tx1"/>
                </a:solidFill>
                <a:latin typeface="+mn-lt"/>
                <a:ea typeface="+mn-ea"/>
                <a:cs typeface="+mn-cs"/>
              </a:rPr>
              <a:t>3. </a:t>
            </a:r>
            <a:r>
              <a:rPr lang="es-US" sz="1200" kern="1200" dirty="0">
                <a:solidFill>
                  <a:schemeClr val="tx1"/>
                </a:solidFill>
                <a:effectLst/>
                <a:latin typeface="+mn-lt"/>
                <a:ea typeface="+mn-ea"/>
                <a:cs typeface="+mn-cs"/>
              </a:rPr>
              <a:t>¿Cuáles son las posibles consecuencias de publicar fotos de fiestas en línea?</a:t>
            </a:r>
            <a:endParaRPr lang="en-US" sz="1200" kern="1200" dirty="0">
              <a:solidFill>
                <a:schemeClr val="tx1"/>
              </a:solidFill>
              <a:effectLst/>
              <a:latin typeface="+mn-lt"/>
              <a:ea typeface="+mn-ea"/>
              <a:cs typeface="+mn-cs"/>
            </a:endParaRPr>
          </a:p>
          <a:p>
            <a:endParaRPr lang="es-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Al igual que Eduardo, podrían ser suspendidos por incumplir con un código de conducta estudiantil y podrían perder su puesto en un equipo deportivo. Si las fotos de la fiesta muestran un comportamiento ilegal, como el consumo de alcohol por menores o el consumo de drogas, es posible que sean acusados de un delito. También hay consecuencias sociales, como perder amigos si sus fotos los meten en problemas.</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lvl="0"/>
            <a:r>
              <a:rPr lang="en-US" sz="1200" b="0" i="0" u="none" strike="noStrike" kern="1200" baseline="0" dirty="0">
                <a:solidFill>
                  <a:schemeClr val="tx1"/>
                </a:solidFill>
                <a:latin typeface="+mn-lt"/>
                <a:ea typeface="+mn-ea"/>
                <a:cs typeface="+mn-cs"/>
              </a:rPr>
              <a:t>4. </a:t>
            </a:r>
            <a:r>
              <a:rPr lang="es-US" sz="1200" kern="1200" dirty="0">
                <a:solidFill>
                  <a:schemeClr val="tx1"/>
                </a:solidFill>
                <a:effectLst/>
                <a:latin typeface="+mn-lt"/>
                <a:ea typeface="+mn-ea"/>
                <a:cs typeface="+mn-cs"/>
              </a:rPr>
              <a:t>¿Aparte de las fotos de fiesta, ¿qué otros tipos de información o imágenes son inadecuados de publicar en línea?</a:t>
            </a:r>
            <a:endParaRPr lang="en-US" sz="1200" kern="1200" dirty="0">
              <a:solidFill>
                <a:schemeClr val="tx1"/>
              </a:solidFill>
              <a:effectLst/>
              <a:latin typeface="+mn-lt"/>
              <a:ea typeface="+mn-ea"/>
              <a:cs typeface="+mn-cs"/>
            </a:endParaRPr>
          </a:p>
          <a:p>
            <a:endParaRPr lang="es-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Las publicaciones inapropiadas incluyen cualquier cosa que muestre un comportamiento ilegal, como el uso de drogas y agresión. Por ejemplo, algunos adolescentes publican en línea vídeos de peleas. Los adolescentes peleando podrían ser acusados de agresión, mientras que el adolescente que publica el video podría ser acusado de acoso cibernético.</a:t>
            </a:r>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lvl="0"/>
            <a:r>
              <a:rPr lang="en-US" sz="1200" b="0" i="0" u="none" strike="noStrike" kern="1200" baseline="0" dirty="0">
                <a:solidFill>
                  <a:schemeClr val="tx1"/>
                </a:solidFill>
                <a:latin typeface="+mn-lt"/>
                <a:ea typeface="+mn-ea"/>
                <a:cs typeface="+mn-cs"/>
              </a:rPr>
              <a:t>5. </a:t>
            </a:r>
            <a:r>
              <a:rPr lang="es-US" sz="1200" kern="1200" dirty="0">
                <a:solidFill>
                  <a:schemeClr val="tx1"/>
                </a:solidFill>
                <a:effectLst/>
                <a:latin typeface="+mn-lt"/>
                <a:ea typeface="+mn-ea"/>
                <a:cs typeface="+mn-cs"/>
              </a:rPr>
              <a:t>¿Qué papel tienen los teléfonos celulares y las redes sociales en la forma en que la información es dispersada?</a:t>
            </a:r>
            <a:endParaRPr lang="en-US" sz="1200" kern="1200" dirty="0">
              <a:solidFill>
                <a:schemeClr val="tx1"/>
              </a:solidFill>
              <a:effectLst/>
              <a:latin typeface="+mn-lt"/>
              <a:ea typeface="+mn-ea"/>
              <a:cs typeface="+mn-cs"/>
            </a:endParaRPr>
          </a:p>
          <a:p>
            <a:endParaRPr lang="es-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Los teléfonos celulares y las redes sociales hacen que sea fácil que los adolescentes compartan mensajes e imágenes. Es tan fácil para otros el reenviar y volver a publicar lo que ustedes ponen en línea, por lo que todo puede ser difundido más lejos y más rápido.</a:t>
            </a:r>
            <a:r>
              <a:rPr lang="en-US" dirty="0"/>
              <a:t> </a:t>
            </a:r>
          </a:p>
          <a:p>
            <a:endParaRPr lang="en-US" dirty="0"/>
          </a:p>
          <a:p>
            <a:r>
              <a:rPr lang="en-US" dirty="0"/>
              <a:t>6. </a:t>
            </a:r>
            <a:r>
              <a:rPr lang="es-US" sz="1200" kern="1200" dirty="0">
                <a:solidFill>
                  <a:schemeClr val="tx1"/>
                </a:solidFill>
                <a:effectLst/>
                <a:latin typeface="+mn-lt"/>
                <a:ea typeface="+mn-ea"/>
                <a:cs typeface="+mn-cs"/>
              </a:rPr>
              <a:t>¿Fue justo lo que le pasó a Eduardo?  ¿Por qué y por qué no?</a:t>
            </a:r>
            <a:endParaRPr lang="en-US" dirty="0"/>
          </a:p>
          <a:p>
            <a:pPr marL="0" indent="0">
              <a:buFont typeface="Arial" panose="020B0604020202020204" pitchFamily="34" charset="0"/>
              <a:buNone/>
            </a:pPr>
            <a:endParaRPr lang="en-US" dirty="0"/>
          </a:p>
          <a:p>
            <a:pPr marL="0" indent="0">
              <a:buFont typeface="Arial" panose="020B0604020202020204" pitchFamily="34" charset="0"/>
              <a:buNone/>
            </a:pPr>
            <a:r>
              <a:rPr lang="en-US" dirty="0"/>
              <a:t>7. </a:t>
            </a:r>
            <a:r>
              <a:rPr lang="es-US" sz="1200" kern="1200" dirty="0">
                <a:solidFill>
                  <a:schemeClr val="tx1"/>
                </a:solidFill>
                <a:effectLst/>
                <a:latin typeface="+mn-lt"/>
                <a:ea typeface="+mn-ea"/>
                <a:cs typeface="+mn-cs"/>
              </a:rPr>
              <a:t>¿Cómo puede una publicación afectar a una persona en el futuro?</a:t>
            </a:r>
            <a:endParaRPr lang="en-US" dirty="0"/>
          </a:p>
          <a:p>
            <a:endParaRPr lang="en-US" dirty="0"/>
          </a:p>
        </p:txBody>
      </p:sp>
      <p:sp>
        <p:nvSpPr>
          <p:cNvPr id="4" name="Slide Number Placeholder 3"/>
          <p:cNvSpPr>
            <a:spLocks noGrp="1"/>
          </p:cNvSpPr>
          <p:nvPr>
            <p:ph type="sldNum" sz="quarter" idx="5"/>
          </p:nvPr>
        </p:nvSpPr>
        <p:spPr/>
        <p:txBody>
          <a:bodyPr/>
          <a:lstStyle/>
          <a:p>
            <a:fld id="{578FB659-3DC2-4C19-AFEC-D19C5A8D097B}" type="slidenum">
              <a:rPr lang="en-US" smtClean="0"/>
              <a:t>5</a:t>
            </a:fld>
            <a:endParaRPr lang="en-US" dirty="0"/>
          </a:p>
        </p:txBody>
      </p:sp>
      <p:sp>
        <p:nvSpPr>
          <p:cNvPr id="5" name="Header Placeholder 4"/>
          <p:cNvSpPr>
            <a:spLocks noGrp="1"/>
          </p:cNvSpPr>
          <p:nvPr>
            <p:ph type="hdr" sz="quarter"/>
          </p:nvPr>
        </p:nvSpPr>
        <p:spPr/>
        <p:txBody>
          <a:bodyPr/>
          <a:lstStyle/>
          <a:p>
            <a:r>
              <a:rPr lang="en-US"/>
              <a:t>DRAFT </a:t>
            </a:r>
            <a:endParaRPr lang="en-US" dirty="0"/>
          </a:p>
        </p:txBody>
      </p:sp>
      <p:sp>
        <p:nvSpPr>
          <p:cNvPr id="6" name="Footer Placeholder 5"/>
          <p:cNvSpPr>
            <a:spLocks noGrp="1"/>
          </p:cNvSpPr>
          <p:nvPr>
            <p:ph type="ftr" sz="quarter" idx="4"/>
          </p:nvPr>
        </p:nvSpPr>
        <p:spPr/>
        <p:txBody>
          <a:bodyPr/>
          <a:lstStyle/>
          <a:p>
            <a:r>
              <a:rPr lang="en-US"/>
              <a:t>Safe environment training – 9</a:t>
            </a:r>
            <a:r>
              <a:rPr lang="en-US" baseline="30000"/>
              <a:t>th</a:t>
            </a:r>
            <a:r>
              <a:rPr lang="en-US"/>
              <a:t> grade</a:t>
            </a:r>
            <a:endParaRPr lang="en-US" dirty="0"/>
          </a:p>
        </p:txBody>
      </p:sp>
    </p:spTree>
    <p:extLst>
      <p:ext uri="{BB962C8B-B14F-4D97-AF65-F5344CB8AC3E}">
        <p14:creationId xmlns:p14="http://schemas.microsoft.com/office/powerpoint/2010/main" val="3746545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0" i="0" kern="1200" dirty="0">
                <a:solidFill>
                  <a:schemeClr val="tx1"/>
                </a:solidFill>
                <a:effectLst/>
                <a:latin typeface="+mn-lt"/>
                <a:ea typeface="+mn-ea"/>
                <a:cs typeface="+mn-cs"/>
              </a:rPr>
              <a:t>Inserte su política de redes sociales de la escuela y la política de uso de internet o aspectos importantes de ellos en esta diapositiva. Utilice más diapositivas si es necesario.</a:t>
            </a:r>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6</a:t>
            </a:fld>
            <a:endParaRPr lang="en-US"/>
          </a:p>
        </p:txBody>
      </p:sp>
      <p:sp>
        <p:nvSpPr>
          <p:cNvPr id="5" name="Footer Placeholder 4">
            <a:extLst>
              <a:ext uri="{FF2B5EF4-FFF2-40B4-BE49-F238E27FC236}">
                <a16:creationId xmlns:a16="http://schemas.microsoft.com/office/drawing/2014/main" id="{47F21966-99AA-40D1-8AC3-2BD65424D6ED}"/>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609E8E53-A12E-4AA3-8825-FBCEE2CB260C}"/>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2593270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s-US" sz="1200" b="1" kern="1200" dirty="0">
                <a:solidFill>
                  <a:schemeClr val="tx1"/>
                </a:solidFill>
                <a:effectLst/>
                <a:latin typeface="+mn-lt"/>
                <a:ea typeface="+mn-ea"/>
                <a:cs typeface="+mn-cs"/>
              </a:rPr>
              <a:t>El buen uso de las redes sociales y su beneficio</a:t>
            </a:r>
            <a:endParaRPr lang="en-US" b="1" dirty="0"/>
          </a:p>
          <a:p>
            <a:pPr defTabSz="931774">
              <a:defRPr/>
            </a:pPr>
            <a:endParaRPr lang="en-US" dirty="0"/>
          </a:p>
          <a:p>
            <a:pPr defTabSz="931774">
              <a:defRPr/>
            </a:pPr>
            <a:r>
              <a:rPr lang="es-US" sz="1200" kern="1200" dirty="0">
                <a:solidFill>
                  <a:schemeClr val="tx1"/>
                </a:solidFill>
                <a:effectLst/>
                <a:latin typeface="+mn-lt"/>
                <a:ea typeface="+mn-ea"/>
                <a:cs typeface="+mn-cs"/>
              </a:rPr>
              <a:t>Acto de equilibrio para los usuarios de redes sociales—cuánta información debes compartir para socializar con éxito y hacer nuevos amigos VS. proteger tu privacidad y seguridad personal</a:t>
            </a:r>
            <a:endParaRPr lang="en-US" dirty="0"/>
          </a:p>
          <a:p>
            <a:endParaRPr lang="en-US" dirty="0"/>
          </a:p>
          <a:p>
            <a:pPr marL="232943" indent="-232943">
              <a:buFont typeface="+mj-lt"/>
              <a:buAutoNum type="arabicPeriod"/>
            </a:pPr>
            <a:r>
              <a:rPr lang="es-US" sz="1200" kern="1200" dirty="0">
                <a:solidFill>
                  <a:schemeClr val="tx1"/>
                </a:solidFill>
                <a:effectLst/>
                <a:latin typeface="+mn-lt"/>
                <a:ea typeface="+mn-ea"/>
                <a:cs typeface="+mn-cs"/>
              </a:rPr>
              <a:t>Protéjanse prestando atención y escuchando a su sistema de advertencia interno: tu </a:t>
            </a:r>
            <a:r>
              <a:rPr lang="es-US" sz="1200" kern="1200" cap="all" dirty="0">
                <a:solidFill>
                  <a:schemeClr val="tx1"/>
                </a:solidFill>
                <a:effectLst/>
                <a:latin typeface="+mn-lt"/>
                <a:ea typeface="+mn-ea"/>
                <a:cs typeface="+mn-cs"/>
              </a:rPr>
              <a:t>instinto</a:t>
            </a:r>
            <a:endParaRPr lang="en-US" sz="1200" kern="1200" cap="all" dirty="0">
              <a:solidFill>
                <a:schemeClr val="tx1"/>
              </a:solidFill>
              <a:effectLst/>
              <a:latin typeface="+mn-lt"/>
              <a:ea typeface="+mn-ea"/>
              <a:cs typeface="+mn-cs"/>
            </a:endParaRPr>
          </a:p>
          <a:p>
            <a:pPr marL="685800" lvl="1" indent="-228600">
              <a:buFont typeface="+mj-lt"/>
              <a:buAutoNum type="alphaLcPeriod"/>
            </a:pPr>
            <a:r>
              <a:rPr lang="es-US" sz="1200" kern="1200" dirty="0">
                <a:solidFill>
                  <a:schemeClr val="tx1"/>
                </a:solidFill>
                <a:effectLst/>
                <a:latin typeface="+mn-lt"/>
                <a:ea typeface="+mn-ea"/>
                <a:cs typeface="+mn-cs"/>
              </a:rPr>
              <a:t>Parpadeas cuando algo se aproxima a tu ojo</a:t>
            </a:r>
            <a:endParaRPr lang="en-US" sz="1400" kern="1200" dirty="0">
              <a:solidFill>
                <a:schemeClr val="tx1"/>
              </a:solidFill>
              <a:effectLst/>
              <a:latin typeface="+mn-lt"/>
              <a:ea typeface="+mn-ea"/>
              <a:cs typeface="+mn-cs"/>
            </a:endParaRPr>
          </a:p>
          <a:p>
            <a:pPr marL="685800" lvl="1" indent="-228600">
              <a:buFont typeface="+mj-lt"/>
              <a:buAutoNum type="alphaLcPeriod"/>
            </a:pPr>
            <a:r>
              <a:rPr lang="es-US" sz="1200" kern="1200" dirty="0">
                <a:solidFill>
                  <a:schemeClr val="tx1"/>
                </a:solidFill>
                <a:effectLst/>
                <a:latin typeface="+mn-lt"/>
                <a:ea typeface="+mn-ea"/>
                <a:cs typeface="+mn-cs"/>
              </a:rPr>
              <a:t>Al caerte, pones las manos de frente</a:t>
            </a:r>
            <a:endParaRPr lang="en-US" dirty="0"/>
          </a:p>
          <a:p>
            <a:pPr marL="232943" indent="-232943">
              <a:buFont typeface="+mj-lt"/>
              <a:buAutoNum type="arabicPeriod"/>
            </a:pPr>
            <a:r>
              <a:rPr lang="es-US" sz="1200" kern="1200" dirty="0">
                <a:solidFill>
                  <a:schemeClr val="tx1"/>
                </a:solidFill>
                <a:effectLst/>
                <a:latin typeface="+mn-lt"/>
                <a:ea typeface="+mn-ea"/>
                <a:cs typeface="+mn-cs"/>
              </a:rPr>
              <a:t>Los pensamientos o sentimientos internos con aquello que no está bien te advierten y mantienen alerta, y si procedes, hazlo con precaución</a:t>
            </a:r>
            <a:endParaRPr lang="en-US" dirty="0"/>
          </a:p>
          <a:p>
            <a:pPr marL="232943" indent="-232943">
              <a:buFont typeface="+mj-lt"/>
              <a:buAutoNum type="arabicPeriod"/>
            </a:pPr>
            <a:r>
              <a:rPr lang="es-US" sz="1200" kern="1200" dirty="0">
                <a:solidFill>
                  <a:schemeClr val="tx1"/>
                </a:solidFill>
                <a:effectLst/>
                <a:latin typeface="+mn-lt"/>
                <a:ea typeface="+mn-ea"/>
                <a:cs typeface="+mn-cs"/>
              </a:rPr>
              <a:t>Aprende a reconocer, confiar y seguir tu instinto cuando estés en línea</a:t>
            </a:r>
            <a:endParaRPr lang="en-US" dirty="0"/>
          </a:p>
          <a:p>
            <a:pPr marL="232943" indent="-232943">
              <a:buFont typeface="+mj-lt"/>
              <a:buAutoNum type="arabicPeriod"/>
            </a:pPr>
            <a:r>
              <a:rPr lang="es-US" sz="1200" kern="1200" dirty="0">
                <a:solidFill>
                  <a:schemeClr val="tx1"/>
                </a:solidFill>
                <a:effectLst/>
                <a:latin typeface="+mn-lt"/>
                <a:ea typeface="+mn-ea"/>
                <a:cs typeface="+mn-cs"/>
              </a:rPr>
              <a:t>Tómense un tiempo para hacer una pausa antes de publicar o responder algo en línea</a:t>
            </a:r>
            <a:r>
              <a:rPr lang="en-US" dirty="0"/>
              <a:t>  </a:t>
            </a:r>
          </a:p>
          <a:p>
            <a:pPr marL="232943" indent="-232943">
              <a:buFont typeface="+mj-lt"/>
              <a:buAutoNum type="arabicPeriod"/>
            </a:pPr>
            <a:r>
              <a:rPr lang="es-US" sz="1200" kern="1200" dirty="0">
                <a:solidFill>
                  <a:schemeClr val="tx1"/>
                </a:solidFill>
                <a:effectLst/>
                <a:latin typeface="+mn-lt"/>
                <a:ea typeface="+mn-ea"/>
                <a:cs typeface="+mn-cs"/>
              </a:rPr>
              <a:t>Si cuestionas lo que estás a punto de publicar, estarás más a salvo si no lo publicas</a:t>
            </a:r>
            <a:endParaRPr lang="en-US" dirty="0"/>
          </a:p>
          <a:p>
            <a:r>
              <a:rPr lang="en-US" dirty="0"/>
              <a:t> </a:t>
            </a:r>
          </a:p>
          <a:p>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7</a:t>
            </a:fld>
            <a:endParaRPr lang="en-US"/>
          </a:p>
        </p:txBody>
      </p:sp>
      <p:sp>
        <p:nvSpPr>
          <p:cNvPr id="5" name="Footer Placeholder 4">
            <a:extLst>
              <a:ext uri="{FF2B5EF4-FFF2-40B4-BE49-F238E27FC236}">
                <a16:creationId xmlns:a16="http://schemas.microsoft.com/office/drawing/2014/main" id="{36A871F1-5289-4CE3-8E56-D69F619A32E0}"/>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7ECD10DC-C7B9-4C2A-A226-7B88CE0E9E76}"/>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3197789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s-US" sz="1200" b="1" kern="1200" dirty="0">
                <a:solidFill>
                  <a:schemeClr val="tx1"/>
                </a:solidFill>
                <a:effectLst/>
                <a:latin typeface="+mn-lt"/>
                <a:ea typeface="+mn-ea"/>
                <a:cs typeface="+mn-cs"/>
              </a:rPr>
              <a:t>Explicar los riesgos del ambiente en línea y cómo evitar o responder a ellos</a:t>
            </a:r>
            <a:endParaRPr lang="en-US" b="1" dirty="0"/>
          </a:p>
          <a:p>
            <a:r>
              <a:rPr lang="en-US" dirty="0"/>
              <a:t> </a:t>
            </a:r>
          </a:p>
          <a:p>
            <a:r>
              <a:rPr lang="es-US" sz="1200" u="sng" kern="1200" dirty="0">
                <a:solidFill>
                  <a:schemeClr val="tx1"/>
                </a:solidFill>
                <a:effectLst/>
                <a:latin typeface="+mn-lt"/>
                <a:ea typeface="+mn-ea"/>
                <a:cs typeface="+mn-cs"/>
              </a:rPr>
              <a:t>Protección de uno mismo y de la propia identidad; no revelar demasiado</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No publiques la siguiente información personal en línea</a:t>
            </a:r>
            <a:r>
              <a:rPr lang="en-US" dirty="0"/>
              <a:t>:</a:t>
            </a:r>
          </a:p>
          <a:p>
            <a:pPr marL="640594" lvl="1" indent="-174708">
              <a:buFont typeface="Arial" panose="020B0604020202020204" pitchFamily="34" charset="0"/>
              <a:buChar char="•"/>
            </a:pPr>
            <a:r>
              <a:rPr lang="es-US" sz="1200" kern="1200" dirty="0">
                <a:solidFill>
                  <a:schemeClr val="tx1"/>
                </a:solidFill>
                <a:effectLst/>
                <a:latin typeface="+mn-lt"/>
                <a:ea typeface="+mn-ea"/>
                <a:cs typeface="+mn-cs"/>
              </a:rPr>
              <a:t>Nombre (apellido), fecha de nacimiento</a:t>
            </a:r>
            <a:endParaRPr lang="en-US" dirty="0"/>
          </a:p>
          <a:p>
            <a:pPr marL="640594" lvl="1" indent="-174708">
              <a:buFont typeface="Arial" panose="020B0604020202020204" pitchFamily="34" charset="0"/>
              <a:buChar char="•"/>
            </a:pPr>
            <a:r>
              <a:rPr lang="en-US" sz="1200" kern="1200" dirty="0">
                <a:solidFill>
                  <a:schemeClr val="tx1"/>
                </a:solidFill>
                <a:effectLst/>
                <a:latin typeface="+mn-lt"/>
                <a:ea typeface="+mn-ea"/>
                <a:cs typeface="+mn-cs"/>
              </a:rPr>
              <a:t>Claves</a:t>
            </a:r>
            <a:endParaRPr lang="en-US" dirty="0"/>
          </a:p>
          <a:p>
            <a:pPr marL="640594" lvl="1" indent="-174708">
              <a:buFont typeface="Arial" panose="020B0604020202020204" pitchFamily="34" charset="0"/>
              <a:buChar char="•"/>
            </a:pPr>
            <a:r>
              <a:rPr lang="es-US" sz="1200" kern="1200" dirty="0">
                <a:solidFill>
                  <a:schemeClr val="tx1"/>
                </a:solidFill>
                <a:effectLst/>
                <a:latin typeface="+mn-lt"/>
                <a:ea typeface="+mn-ea"/>
                <a:cs typeface="+mn-cs"/>
              </a:rPr>
              <a:t>Dirección de domicilio</a:t>
            </a:r>
            <a:endParaRPr lang="en-US" dirty="0"/>
          </a:p>
          <a:p>
            <a:pPr marL="640594" lvl="1" indent="-174708">
              <a:buFont typeface="Arial" panose="020B0604020202020204" pitchFamily="34" charset="0"/>
              <a:buChar char="•"/>
            </a:pPr>
            <a:r>
              <a:rPr lang="es-US" sz="1200" kern="1200" dirty="0">
                <a:solidFill>
                  <a:schemeClr val="tx1"/>
                </a:solidFill>
                <a:effectLst/>
                <a:latin typeface="+mn-lt"/>
                <a:ea typeface="+mn-ea"/>
                <a:cs typeface="+mn-cs"/>
              </a:rPr>
              <a:t>Ubicación</a:t>
            </a:r>
            <a:endParaRPr lang="en-US" dirty="0"/>
          </a:p>
          <a:p>
            <a:pPr marL="640594" lvl="1" indent="-174708">
              <a:buFont typeface="Arial" panose="020B0604020202020204" pitchFamily="34" charset="0"/>
              <a:buChar char="•"/>
            </a:pPr>
            <a:r>
              <a:rPr lang="es-US" sz="1200" kern="1200" dirty="0">
                <a:solidFill>
                  <a:schemeClr val="tx1"/>
                </a:solidFill>
                <a:effectLst/>
                <a:latin typeface="+mn-lt"/>
                <a:ea typeface="+mn-ea"/>
                <a:cs typeface="+mn-cs"/>
              </a:rPr>
              <a:t>Número de teléfono de tu casa/celular</a:t>
            </a:r>
            <a:endParaRPr lang="en-US" dirty="0"/>
          </a:p>
          <a:p>
            <a:pPr marL="640594" lvl="1" indent="-174708">
              <a:buFont typeface="Arial" panose="020B0604020202020204" pitchFamily="34" charset="0"/>
              <a:buChar char="•"/>
            </a:pPr>
            <a:r>
              <a:rPr lang="es-US" sz="1200" kern="1200" dirty="0">
                <a:solidFill>
                  <a:schemeClr val="tx1"/>
                </a:solidFill>
                <a:effectLst/>
                <a:latin typeface="+mn-lt"/>
                <a:ea typeface="+mn-ea"/>
                <a:cs typeface="+mn-cs"/>
              </a:rPr>
              <a:t>Dirección de correo electrónico</a:t>
            </a:r>
            <a:endParaRPr lang="en-US" dirty="0"/>
          </a:p>
          <a:p>
            <a:pPr marL="640594" lvl="1" indent="-174708">
              <a:buFont typeface="Arial" panose="020B0604020202020204" pitchFamily="34" charset="0"/>
              <a:buChar char="•"/>
            </a:pPr>
            <a:r>
              <a:rPr lang="en-US" sz="1200" kern="1200" dirty="0">
                <a:solidFill>
                  <a:schemeClr val="tx1"/>
                </a:solidFill>
                <a:effectLst/>
                <a:latin typeface="+mn-lt"/>
                <a:ea typeface="+mn-ea"/>
                <a:cs typeface="+mn-cs"/>
              </a:rPr>
              <a:t>Escuela</a:t>
            </a:r>
            <a:endParaRPr lang="en-US" dirty="0"/>
          </a:p>
          <a:p>
            <a:pPr marL="640594" lvl="1" indent="-174708">
              <a:buFont typeface="Arial" panose="020B0604020202020204" pitchFamily="34" charset="0"/>
              <a:buChar char="•"/>
            </a:pPr>
            <a:r>
              <a:rPr lang="es-US" sz="1200" kern="1200" dirty="0">
                <a:solidFill>
                  <a:schemeClr val="tx1"/>
                </a:solidFill>
                <a:effectLst/>
                <a:latin typeface="+mn-lt"/>
                <a:ea typeface="+mn-ea"/>
                <a:cs typeface="+mn-cs"/>
              </a:rPr>
              <a:t>Pasatiempos, clubes</a:t>
            </a:r>
            <a:endParaRPr lang="en-US" dirty="0"/>
          </a:p>
          <a:p>
            <a:pPr lvl="1"/>
            <a:r>
              <a:rPr lang="en-US" dirty="0"/>
              <a:t> </a:t>
            </a:r>
          </a:p>
          <a:p>
            <a:r>
              <a:rPr lang="es-US" sz="1200" i="1" kern="1200" dirty="0">
                <a:solidFill>
                  <a:schemeClr val="tx1"/>
                </a:solidFill>
                <a:effectLst/>
                <a:latin typeface="+mn-lt"/>
                <a:ea typeface="+mn-ea"/>
                <a:cs typeface="+mn-cs"/>
              </a:rPr>
              <a:t>Vivir en voz alta</a:t>
            </a:r>
            <a:r>
              <a:rPr lang="es-US" sz="1200" kern="1200" dirty="0">
                <a:solidFill>
                  <a:schemeClr val="tx1"/>
                </a:solidFill>
                <a:effectLst/>
                <a:latin typeface="+mn-lt"/>
                <a:ea typeface="+mn-ea"/>
                <a:cs typeface="+mn-cs"/>
              </a:rPr>
              <a:t> -- textos constantes, tweets, publicaciones de blogs, etc. que proporcionan información personal y privada a todo el mundo.  Nada en el internet es privado.  Cualquier cosa publicada en el internet está fuera de tu control. Ten al tanto que puede ser compartida con otros.</a:t>
            </a:r>
            <a:endParaRPr lang="en-US" dirty="0"/>
          </a:p>
          <a:p>
            <a:r>
              <a:rPr lang="en-US" dirty="0"/>
              <a:t> </a:t>
            </a:r>
          </a:p>
          <a:p>
            <a:r>
              <a:rPr lang="es-US" sz="1200" kern="1200" dirty="0">
                <a:solidFill>
                  <a:schemeClr val="tx1"/>
                </a:solidFill>
                <a:effectLst/>
                <a:latin typeface="+mn-lt"/>
                <a:ea typeface="+mn-ea"/>
                <a:cs typeface="+mn-cs"/>
              </a:rPr>
              <a:t>Deberías tratar de tener cuidado sobre cuánto revelas porque la información en línea puede:</a:t>
            </a:r>
            <a:r>
              <a:rPr lang="en-US" dirty="0"/>
              <a:t> </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Ser dispersada rápidamente y a un montón de gente</a:t>
            </a:r>
            <a:r>
              <a:rPr lang="en-US" dirty="0"/>
              <a:t>. </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Alcanzar a la gente a la cual no quieres que les llegue</a:t>
            </a:r>
            <a:r>
              <a:rPr lang="en-US" dirty="0"/>
              <a:t>.</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Ser permanente, aunque intentes borrarlo</a:t>
            </a:r>
            <a:r>
              <a:rPr lang="en-US" dirty="0"/>
              <a:t>.</a:t>
            </a:r>
          </a:p>
          <a:p>
            <a:pPr lvl="0"/>
            <a:endParaRPr lang="en-US" dirty="0"/>
          </a:p>
          <a:p>
            <a:r>
              <a:rPr lang="es-US" sz="1200" kern="1200" dirty="0">
                <a:solidFill>
                  <a:schemeClr val="tx1"/>
                </a:solidFill>
                <a:effectLst/>
                <a:latin typeface="+mn-lt"/>
                <a:ea typeface="+mn-ea"/>
                <a:cs typeface="+mn-cs"/>
              </a:rPr>
              <a:t>Compartir demasiada información puede dejarlos vulnerable a amenazas, acoso cibernético, robo de identidad, acoso, acecho y explotación</a:t>
            </a:r>
            <a:r>
              <a:rPr lang="en-US" dirty="0"/>
              <a:t>.  </a:t>
            </a:r>
          </a:p>
          <a:p>
            <a:r>
              <a:rPr lang="en-US" dirty="0"/>
              <a:t> </a:t>
            </a:r>
          </a:p>
          <a:p>
            <a:r>
              <a:rPr lang="es-US" sz="1200" kern="1200" dirty="0">
                <a:solidFill>
                  <a:schemeClr val="tx1"/>
                </a:solidFill>
                <a:effectLst/>
                <a:latin typeface="+mn-lt"/>
                <a:ea typeface="+mn-ea"/>
                <a:cs typeface="+mn-cs"/>
              </a:rPr>
              <a:t>Sepan que los sitios de redes sociales son creados para alentar a los usuarios a compartir mucho, tan a menudo y tan públicamente como sea posible. Están diseñados para aumentar la cantidad de información compartida a lo largo del tiempo</a:t>
            </a:r>
            <a:r>
              <a:rPr lang="en-US" dirty="0"/>
              <a:t>.</a:t>
            </a:r>
          </a:p>
          <a:p>
            <a:pPr lvl="0"/>
            <a:endParaRPr lang="en-US" dirty="0"/>
          </a:p>
          <a:p>
            <a:r>
              <a:rPr lang="en-US" dirty="0"/>
              <a:t> </a:t>
            </a:r>
          </a:p>
          <a:p>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8</a:t>
            </a:fld>
            <a:endParaRPr lang="en-US"/>
          </a:p>
        </p:txBody>
      </p:sp>
      <p:sp>
        <p:nvSpPr>
          <p:cNvPr id="5" name="Footer Placeholder 4">
            <a:extLst>
              <a:ext uri="{FF2B5EF4-FFF2-40B4-BE49-F238E27FC236}">
                <a16:creationId xmlns:a16="http://schemas.microsoft.com/office/drawing/2014/main" id="{FF1E10E0-DDFA-4F8C-B470-5311D1DBAD42}"/>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2F931571-191A-4376-BC1F-90F0A4A5DDF7}"/>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1332309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b="1" u="none" kern="1200" dirty="0">
                <a:solidFill>
                  <a:schemeClr val="tx1"/>
                </a:solidFill>
                <a:effectLst/>
                <a:latin typeface="+mn-lt"/>
                <a:ea typeface="+mn-ea"/>
                <a:cs typeface="+mn-cs"/>
              </a:rPr>
              <a:t>Las cosas que hay que saber sobre Internet</a:t>
            </a:r>
          </a:p>
          <a:p>
            <a:endParaRPr lang="en-US" b="1" u="none" dirty="0"/>
          </a:p>
          <a:p>
            <a:r>
              <a:rPr lang="es-US" sz="1200" kern="1200" dirty="0">
                <a:solidFill>
                  <a:schemeClr val="tx1"/>
                </a:solidFill>
                <a:effectLst/>
                <a:latin typeface="+mn-lt"/>
                <a:ea typeface="+mn-ea"/>
                <a:cs typeface="+mn-cs"/>
              </a:rPr>
              <a:t>La gente no siempre es quien dice ser; puedes ser engañado por un "amigo en línea".</a:t>
            </a:r>
            <a:endParaRPr lang="en-US" dirty="0"/>
          </a:p>
          <a:p>
            <a:r>
              <a:rPr lang="es-US" sz="1200" kern="1200" dirty="0">
                <a:solidFill>
                  <a:schemeClr val="tx1"/>
                </a:solidFill>
                <a:effectLst/>
                <a:latin typeface="+mn-lt"/>
                <a:ea typeface="+mn-ea"/>
                <a:cs typeface="+mn-cs"/>
              </a:rPr>
              <a:t>Amigos en línea pueden decir o hacer cosas para ganar tu atención, halagar tu ego, y controlar tu comportamiento.</a:t>
            </a:r>
            <a:endParaRPr lang="en-US" dirty="0"/>
          </a:p>
          <a:p>
            <a:endParaRPr lang="en-US" dirty="0"/>
          </a:p>
          <a:p>
            <a:r>
              <a:rPr lang="es-US" sz="1200" b="1" u="none" kern="1200" dirty="0">
                <a:solidFill>
                  <a:schemeClr val="tx1"/>
                </a:solidFill>
                <a:effectLst/>
                <a:latin typeface="+mn-lt"/>
                <a:ea typeface="+mn-ea"/>
                <a:cs typeface="+mn-cs"/>
              </a:rPr>
              <a:t>Cuando las cosas salen mal en línea</a:t>
            </a:r>
          </a:p>
          <a:p>
            <a:r>
              <a:rPr lang="en-US" sz="1200" u="none" strike="noStrike"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s-US" sz="1200" kern="1200" dirty="0" err="1">
                <a:solidFill>
                  <a:schemeClr val="tx1"/>
                </a:solidFill>
                <a:effectLst/>
                <a:latin typeface="+mn-lt"/>
                <a:ea typeface="+mn-ea"/>
                <a:cs typeface="+mn-cs"/>
              </a:rPr>
              <a:t>Sexting</a:t>
            </a:r>
            <a:r>
              <a:rPr lang="es-US" sz="1200" kern="1200" dirty="0">
                <a:solidFill>
                  <a:schemeClr val="tx1"/>
                </a:solidFill>
                <a:effectLst/>
                <a:latin typeface="+mn-lt"/>
                <a:ea typeface="+mn-ea"/>
                <a:cs typeface="+mn-cs"/>
              </a:rPr>
              <a:t> - el envío de imágenes sexualmente provocativas o desnudas o mensajes vía teléfono celular</a:t>
            </a:r>
            <a:endParaRPr lang="en-US" sz="1200" kern="1200" dirty="0">
              <a:solidFill>
                <a:schemeClr val="tx1"/>
              </a:solidFill>
              <a:effectLst/>
              <a:latin typeface="+mn-lt"/>
              <a:ea typeface="+mn-ea"/>
              <a:cs typeface="+mn-cs"/>
            </a:endParaRPr>
          </a:p>
          <a:p>
            <a:pPr lvl="0"/>
            <a:r>
              <a:rPr lang="en-US" b="1" dirty="0"/>
              <a:t> </a:t>
            </a:r>
            <a:endParaRPr lang="en-US" dirty="0"/>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No puedes crear, enviar o poseer ninguna imagen sexualmente explícita de uno mismo o de cualquier persona menor de 18 años.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Si la persona es menor de 18 años, esto es ilegal, y esto es pornografía infantil.</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Algunos adolescentes les piden que lo hagan por alguien que conocen o que estén en una relación amorosa.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Otros adolescentes son buscados en el internet y/o les ofrecen dinero, drogas, ropa u otros regalos a cambio de imágenes sexualmente explícitas</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No pidas ni presiones a nadie para que comparta una imagen. Muchos adolescentes envían sexteos porque se lo han pedido un novio, novia o alguien que les guste. Pero no deberías pedirle a nadie que tome este tipo de riesgo, especialmente si es alguien que quieres.</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No saques fotos de ti mismo que no te gustaría que todo el mundo las vea.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Una vez que una foto o un video </a:t>
            </a:r>
            <a:r>
              <a:rPr lang="es-US" sz="1200" kern="1200" dirty="0" err="1">
                <a:solidFill>
                  <a:schemeClr val="tx1"/>
                </a:solidFill>
                <a:effectLst/>
                <a:latin typeface="+mn-lt"/>
                <a:ea typeface="+mn-ea"/>
                <a:cs typeface="+mn-cs"/>
              </a:rPr>
              <a:t>sexting</a:t>
            </a:r>
            <a:r>
              <a:rPr lang="es-US" sz="1200" kern="1200" dirty="0">
                <a:solidFill>
                  <a:schemeClr val="tx1"/>
                </a:solidFill>
                <a:effectLst/>
                <a:latin typeface="+mn-lt"/>
                <a:ea typeface="+mn-ea"/>
                <a:cs typeface="+mn-cs"/>
              </a:rPr>
              <a:t> está en línea, está fuera de tus manos, está fuera de tu control. Afortunadamente, puedes optar por permanecer en control antes de que llegue a ese punto.</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No reenvíes la imagen o el video de otra persona. Imagina lo traicionado que te sentirías si esto te pasara a ti.  Esto también es ilegal.   Esto es distribuir pornografía infantil si la persona es menor de 18 años.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Habla con un adulto de confianza si recibes una imagen reveladora, estás siendo presionado a enviar o has enviado una.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Si bien hablar con un adulto puede parecer difícil o vergonzoso, es importante que le pidas ayuda a uno.</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Un adulto puede ayudarte: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Hablando con tu escuela para detener cualquier acoso que haya sucedido debido a la imagen compartida.</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Trabajando con la policía para investigar la situación.</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Haciendo que la imagen sea eliminada de cualquier sitio web en que esté publicada.</a:t>
            </a:r>
            <a:r>
              <a:rPr lang="en-US" sz="1200" kern="1200" dirty="0">
                <a:solidFill>
                  <a:schemeClr val="tx1"/>
                </a:solidFill>
                <a:effectLst/>
                <a:latin typeface="+mn-lt"/>
                <a:ea typeface="+mn-ea"/>
                <a:cs typeface="+mn-cs"/>
              </a:rPr>
              <a:t>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s-US" sz="1200" kern="1200" dirty="0">
                <a:solidFill>
                  <a:schemeClr val="tx1"/>
                </a:solidFill>
                <a:effectLst/>
                <a:latin typeface="+mn-lt"/>
                <a:ea typeface="+mn-ea"/>
                <a:cs typeface="+mn-cs"/>
              </a:rPr>
              <a:t>Si una imagen o un video sexual ha sido publicada en un sitio web o en una aplicación, hay pasos que puede uno seguir para intentar que sean eliminada. Averigüe en qué sitios web está la imagen y presente una queja. Los sitios web y aplicaciones confiables trabajan arduamente para no tener imágenes sexuales de menores y las eliminan si se les notifica. Incluya su edad en el informe y haga claro que la imagen fue publicada sin su consentimiento.</a:t>
            </a:r>
            <a:endParaRPr lang="en-US" dirty="0"/>
          </a:p>
          <a:p>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9</a:t>
            </a:fld>
            <a:endParaRPr lang="en-US"/>
          </a:p>
        </p:txBody>
      </p:sp>
      <p:sp>
        <p:nvSpPr>
          <p:cNvPr id="5" name="Footer Placeholder 4">
            <a:extLst>
              <a:ext uri="{FF2B5EF4-FFF2-40B4-BE49-F238E27FC236}">
                <a16:creationId xmlns:a16="http://schemas.microsoft.com/office/drawing/2014/main" id="{C25C17B7-147D-4944-8CA1-B17B2D5F7577}"/>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E0065B69-EF1B-4F16-A1E4-19591F60FDE9}"/>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1193138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s-US" sz="1200" kern="1200" dirty="0">
                <a:solidFill>
                  <a:schemeClr val="tx1"/>
                </a:solidFill>
                <a:effectLst/>
                <a:latin typeface="+mn-lt"/>
                <a:ea typeface="+mn-ea"/>
                <a:cs typeface="+mn-cs"/>
              </a:rPr>
              <a:t>La solicitud en línea o el tráfico – adolescentes son contactados en línea para enviar imágenes desnudas o sugerentes; reclutamiento y explotación de adolescentes para sexo en línea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 NO</a:t>
            </a:r>
          </a:p>
          <a:p>
            <a:pPr marL="171450" lvl="0" indent="-171450">
              <a:buFont typeface="Arial" panose="020B0604020202020204" pitchFamily="34" charset="0"/>
              <a:buChar char="•"/>
            </a:pPr>
            <a:r>
              <a:rPr lang="es-US" sz="1200" kern="1200" dirty="0">
                <a:solidFill>
                  <a:schemeClr val="tx1"/>
                </a:solidFill>
                <a:effectLst/>
                <a:latin typeface="+mn-lt"/>
                <a:ea typeface="+mn-ea"/>
                <a:cs typeface="+mn-cs"/>
              </a:rPr>
              <a:t>A muchos adolescentes no les molesta este tipo de solicitudes, pero si te sucede, está bien que te molestes. Si recibes cualquier tipo de solicitud sexual no deseada, debes: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US" sz="1200" kern="1200" dirty="0">
                <a:solidFill>
                  <a:schemeClr val="tx1"/>
                </a:solidFill>
                <a:effectLst/>
                <a:latin typeface="+mn-lt"/>
                <a:ea typeface="+mn-ea"/>
                <a:cs typeface="+mn-cs"/>
              </a:rPr>
              <a:t>Bloquear o no ser amigo de la persona que lo envió.</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US" sz="1200" kern="1200" dirty="0">
                <a:solidFill>
                  <a:schemeClr val="tx1"/>
                </a:solidFill>
                <a:effectLst/>
                <a:latin typeface="+mn-lt"/>
                <a:ea typeface="+mn-ea"/>
                <a:cs typeface="+mn-cs"/>
              </a:rPr>
              <a:t>Informar cualquier comportamiento inapropiado en el sitio web o la aplicación que estás utilizando.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US" sz="1200" kern="1200" dirty="0">
                <a:solidFill>
                  <a:schemeClr val="tx1"/>
                </a:solidFill>
                <a:effectLst/>
                <a:latin typeface="+mn-lt"/>
                <a:ea typeface="+mn-ea"/>
                <a:cs typeface="+mn-cs"/>
              </a:rPr>
              <a:t>No aceptar encontrarse con la persona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US" sz="1200" kern="1200" dirty="0">
                <a:solidFill>
                  <a:schemeClr val="tx1"/>
                </a:solidFill>
                <a:effectLst/>
                <a:latin typeface="+mn-lt"/>
                <a:ea typeface="+mn-ea"/>
                <a:cs typeface="+mn-cs"/>
              </a:rPr>
              <a:t>Habla con alguien: un amigo, un hermano mayor o un adulto en quien confíes.</a:t>
            </a:r>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10</a:t>
            </a:fld>
            <a:endParaRPr lang="en-US"/>
          </a:p>
        </p:txBody>
      </p:sp>
      <p:sp>
        <p:nvSpPr>
          <p:cNvPr id="5" name="Footer Placeholder 4">
            <a:extLst>
              <a:ext uri="{FF2B5EF4-FFF2-40B4-BE49-F238E27FC236}">
                <a16:creationId xmlns:a16="http://schemas.microsoft.com/office/drawing/2014/main" id="{1047188A-5202-49DA-84F7-77DF21EBF688}"/>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D9118F7E-68C8-474F-BF45-F1DA56A3C98F}"/>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4145510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s-US" sz="1200" kern="1200" dirty="0">
                <a:solidFill>
                  <a:schemeClr val="tx1"/>
                </a:solidFill>
                <a:effectLst/>
                <a:latin typeface="+mn-lt"/>
                <a:ea typeface="+mn-ea"/>
                <a:cs typeface="+mn-cs"/>
              </a:rPr>
              <a:t>El ciberacoso es el uso de la tecnología para intimidar a alguien. Algunos ejemplos son:</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Creando un grupo de odio sobre alguien</a:t>
            </a:r>
            <a:r>
              <a:rPr lang="en-US" dirty="0"/>
              <a:t>.</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Publicando comentarios malvados en línea</a:t>
            </a:r>
            <a:r>
              <a:rPr lang="en-US" dirty="0"/>
              <a:t>.</a:t>
            </a:r>
          </a:p>
          <a:p>
            <a:pPr marL="174708" indent="-174708">
              <a:buFont typeface="Arial" panose="020B0604020202020204" pitchFamily="34" charset="0"/>
              <a:buChar char="•"/>
            </a:pPr>
            <a:r>
              <a:rPr lang="es-US" sz="1200" kern="1200" dirty="0" err="1">
                <a:solidFill>
                  <a:schemeClr val="tx1"/>
                </a:solidFill>
                <a:effectLst/>
                <a:latin typeface="+mn-lt"/>
                <a:ea typeface="+mn-ea"/>
                <a:cs typeface="+mn-cs"/>
              </a:rPr>
              <a:t>Photoshopping</a:t>
            </a:r>
            <a:r>
              <a:rPr lang="es-US" sz="1200" kern="1200" dirty="0">
                <a:solidFill>
                  <a:schemeClr val="tx1"/>
                </a:solidFill>
                <a:effectLst/>
                <a:latin typeface="+mn-lt"/>
                <a:ea typeface="+mn-ea"/>
                <a:cs typeface="+mn-cs"/>
              </a:rPr>
              <a:t> la foto de alguien para avergonzarlos</a:t>
            </a:r>
            <a:r>
              <a:rPr lang="en-US" dirty="0"/>
              <a:t>.</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Grabando y publicando videos de peleas</a:t>
            </a:r>
            <a:r>
              <a:rPr lang="en-US" dirty="0"/>
              <a:t>.</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Difundiendo rumores y chismes a través de mensajes de texto</a:t>
            </a:r>
            <a:r>
              <a:rPr lang="en-US" dirty="0"/>
              <a:t>.</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Robando la identidad de alguien para crear un perfil falso</a:t>
            </a:r>
            <a:r>
              <a:rPr lang="en-US" dirty="0"/>
              <a:t>.</a:t>
            </a:r>
          </a:p>
          <a:p>
            <a:r>
              <a:rPr lang="en-US" dirty="0"/>
              <a:t> </a:t>
            </a:r>
          </a:p>
          <a:p>
            <a:r>
              <a:rPr lang="es-US" sz="1200" kern="1200" dirty="0">
                <a:solidFill>
                  <a:schemeClr val="tx1"/>
                </a:solidFill>
                <a:effectLst/>
                <a:latin typeface="+mn-lt"/>
                <a:ea typeface="+mn-ea"/>
                <a:cs typeface="+mn-cs"/>
              </a:rPr>
              <a:t>Las aplicaciones con capacidades anónimas, de desaparición y de mensajería de vídeo contienen abrumadoramente contenidos malvados, de acosos o sexuales; el acoso cibernético es un delito en todos los Estados.</a:t>
            </a:r>
            <a:endParaRPr lang="en-US" dirty="0"/>
          </a:p>
          <a:p>
            <a:r>
              <a:rPr lang="en-US" dirty="0"/>
              <a:t> </a:t>
            </a:r>
          </a:p>
          <a:p>
            <a:r>
              <a:rPr lang="es-US" sz="1200" kern="1200" dirty="0">
                <a:solidFill>
                  <a:schemeClr val="tx1"/>
                </a:solidFill>
                <a:effectLst/>
                <a:latin typeface="+mn-lt"/>
                <a:ea typeface="+mn-ea"/>
                <a:cs typeface="+mn-cs"/>
              </a:rPr>
              <a:t>Si te haces pasar por otra persona para intimidar o acosar a alguien electrónicamente, esto es un robo de identidad y un crimen</a:t>
            </a:r>
            <a:r>
              <a:rPr lang="en-US" dirty="0"/>
              <a:t>.</a:t>
            </a:r>
          </a:p>
          <a:p>
            <a:r>
              <a:rPr lang="en-US" dirty="0"/>
              <a:t> </a:t>
            </a:r>
          </a:p>
          <a:p>
            <a:r>
              <a:rPr lang="es-US" sz="1200" kern="1200" dirty="0">
                <a:solidFill>
                  <a:schemeClr val="tx1"/>
                </a:solidFill>
                <a:effectLst/>
                <a:latin typeface="+mn-lt"/>
                <a:ea typeface="+mn-ea"/>
                <a:cs typeface="+mn-cs"/>
              </a:rPr>
              <a:t>Si estás siendo intimidado, puede que sientas que no hay nada que puedas hacer, pero eso no es cierto. Estos son algunos pasos que puede tomar</a:t>
            </a:r>
            <a:r>
              <a:rPr lang="en-US" dirty="0"/>
              <a:t>:</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No respondas - eso podría empeorar las cosas</a:t>
            </a:r>
            <a:r>
              <a:rPr lang="en-US" dirty="0"/>
              <a:t>. </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Bloquea al abusador - Chequea qué opciones tienen los sitios web y proveedores de telefonía móvil para bloquear a otros usuarios</a:t>
            </a:r>
            <a:r>
              <a:rPr lang="en-US" dirty="0"/>
              <a:t>. </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Abre nuevas cuentas: Asegúrate de que solo las personas en las que confías puedan ponerse en contacto contigo</a:t>
            </a:r>
            <a:r>
              <a:rPr lang="en-US" dirty="0"/>
              <a:t>.  </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Haz un reporte - muchos sitios web tienen términos de servicio que prohíben el ciberacoso y pueden eliminar las publicaciones ofensivas</a:t>
            </a:r>
            <a:r>
              <a:rPr lang="en-US" dirty="0"/>
              <a:t>.  </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Habla con un adulto en quien confías</a:t>
            </a:r>
            <a:r>
              <a:rPr lang="en-US" dirty="0"/>
              <a:t>. </a:t>
            </a:r>
          </a:p>
          <a:p>
            <a:pPr marL="174708" indent="-174708">
              <a:buFont typeface="Arial" panose="020B0604020202020204" pitchFamily="34" charset="0"/>
              <a:buChar char="•"/>
            </a:pPr>
            <a:endParaRPr lang="en-US" dirty="0"/>
          </a:p>
          <a:p>
            <a:r>
              <a:rPr lang="es-US" sz="1200" kern="1200" dirty="0">
                <a:solidFill>
                  <a:schemeClr val="tx1"/>
                </a:solidFill>
                <a:effectLst/>
                <a:latin typeface="+mn-lt"/>
                <a:ea typeface="+mn-ea"/>
                <a:cs typeface="+mn-cs"/>
              </a:rPr>
              <a:t>Algunos adolescentes no quieren decirle a un adulto si están siendo acosados. Puede que les preocupe que se les niegue estar en línea o que piensen que un adulto no les puede ayudar. Pero los adultos pueden ser muy útiles para lidiar con el acoso cibernético. Ellos pueden</a:t>
            </a:r>
            <a:r>
              <a:rPr lang="en-US" dirty="0"/>
              <a:t>:</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Ayudarte a abrir nuevas cuentas, especialmente si necesitas un nuevo número de teléfono celular</a:t>
            </a:r>
            <a:r>
              <a:rPr lang="en-US" dirty="0"/>
              <a:t>. </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Decidir si necesitas guardar los mensajes y a quién deben ser reportados</a:t>
            </a:r>
            <a:r>
              <a:rPr lang="en-US" dirty="0"/>
              <a:t>.</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Hablar con tu escuela - si un compañero de clase te está intimidando, tus maestros y otros administradores escolares pueden ayudarte</a:t>
            </a:r>
            <a:r>
              <a:rPr lang="en-US" dirty="0"/>
              <a:t>.</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Trabajar con la policía - si los explotadores están amenazando con hacerte daño, haz que tu adulto de confianza lo denuncie a la policía inmediatamente</a:t>
            </a:r>
            <a:r>
              <a:rPr lang="en-US" dirty="0"/>
              <a:t>.</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Ofrecerte apoyo - a veces ayuda saber que alguien está de tu lado y disponible si necesitas hablar</a:t>
            </a:r>
            <a:r>
              <a:rPr lang="en-US" dirty="0"/>
              <a:t>.</a:t>
            </a:r>
          </a:p>
          <a:p>
            <a:r>
              <a:rPr lang="en-US" dirty="0"/>
              <a:t> </a:t>
            </a:r>
          </a:p>
          <a:p>
            <a:r>
              <a:rPr lang="en-US" sz="1200" kern="1200" dirty="0">
                <a:solidFill>
                  <a:schemeClr val="tx1"/>
                </a:solidFill>
                <a:effectLst/>
                <a:latin typeface="+mn-lt"/>
                <a:ea typeface="+mn-ea"/>
                <a:cs typeface="+mn-cs"/>
              </a:rPr>
              <a:t>Si presencias acoso cibernético</a:t>
            </a:r>
            <a:r>
              <a:rPr lang="en-US" dirty="0"/>
              <a:t>, </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No fomentes el comportamiento de acoso - Por ejemplo, no pongas "me gusta" ni compartas comentarios y publicaciones malvadas</a:t>
            </a:r>
            <a:r>
              <a:rPr lang="en-US" dirty="0"/>
              <a:t>.  </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No participes en el acoso solo por encajar</a:t>
            </a:r>
            <a:r>
              <a:rPr lang="en-US" dirty="0"/>
              <a:t>.  </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Defiende a la víctima - puedes ofrecer apoyo a través de acciones tales como enviarle un mensaje de texto amigable, publicando algo positivo en su página o caminar con ellos en el pasillo</a:t>
            </a:r>
            <a:r>
              <a:rPr lang="en-US" dirty="0"/>
              <a:t>. </a:t>
            </a:r>
          </a:p>
          <a:p>
            <a:pPr marL="174708" indent="-174708">
              <a:buFont typeface="Arial" panose="020B0604020202020204" pitchFamily="34" charset="0"/>
              <a:buChar char="•"/>
            </a:pPr>
            <a:r>
              <a:rPr lang="es-US" sz="1200" kern="1200" dirty="0">
                <a:solidFill>
                  <a:schemeClr val="tx1"/>
                </a:solidFill>
                <a:effectLst/>
                <a:latin typeface="+mn-lt"/>
                <a:ea typeface="+mn-ea"/>
                <a:cs typeface="+mn-cs"/>
              </a:rPr>
              <a:t>Reporta el acoso al proveedor de servicios o sitio web y a un adulto de confianza</a:t>
            </a:r>
            <a:r>
              <a:rPr lang="en-US" dirty="0"/>
              <a:t>. </a:t>
            </a:r>
          </a:p>
          <a:p>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11</a:t>
            </a:fld>
            <a:endParaRPr lang="en-US"/>
          </a:p>
        </p:txBody>
      </p:sp>
      <p:sp>
        <p:nvSpPr>
          <p:cNvPr id="5" name="Footer Placeholder 4">
            <a:extLst>
              <a:ext uri="{FF2B5EF4-FFF2-40B4-BE49-F238E27FC236}">
                <a16:creationId xmlns:a16="http://schemas.microsoft.com/office/drawing/2014/main" id="{036A8B0E-6F1F-4C86-9660-F612C07B5A53}"/>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6ED495A7-3201-40F5-81F0-200392F1CCA9}"/>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1979375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US" sz="1200" kern="1200" dirty="0">
                <a:solidFill>
                  <a:schemeClr val="tx1"/>
                </a:solidFill>
                <a:effectLst/>
                <a:latin typeface="+mn-lt"/>
                <a:ea typeface="+mn-ea"/>
                <a:cs typeface="+mn-cs"/>
              </a:rPr>
              <a:t>Piensa antes de compartir en línea para crear espacios y experiencias positivas.</a:t>
            </a:r>
            <a:endParaRPr lang="en-US" dirty="0"/>
          </a:p>
          <a:p>
            <a:r>
              <a:rPr lang="es-US" sz="1200" kern="1200" dirty="0">
                <a:solidFill>
                  <a:schemeClr val="tx1"/>
                </a:solidFill>
                <a:effectLst/>
                <a:latin typeface="+mn-lt"/>
                <a:ea typeface="+mn-ea"/>
                <a:cs typeface="+mn-cs"/>
              </a:rPr>
              <a:t>¿Puedes controlar tu impulso de publicar y pensar en algunas consecuencias?</a:t>
            </a:r>
            <a:endParaRPr lang="en-US" dirty="0"/>
          </a:p>
          <a:p>
            <a:r>
              <a:rPr lang="es-US" sz="1200" kern="1200" dirty="0">
                <a:solidFill>
                  <a:schemeClr val="tx1"/>
                </a:solidFill>
                <a:effectLst/>
                <a:latin typeface="+mn-lt"/>
                <a:ea typeface="+mn-ea"/>
                <a:cs typeface="+mn-cs"/>
              </a:rPr>
              <a:t>¿Puedes resistir la presión de tus amigos o compañeros y pensar en lo que realmente quieres?</a:t>
            </a:r>
            <a:r>
              <a:rPr lang="en-US" sz="1200" kern="1200" dirty="0">
                <a:solidFill>
                  <a:schemeClr val="tx1"/>
                </a:solidFill>
                <a:effectLst/>
                <a:latin typeface="+mn-lt"/>
                <a:ea typeface="+mn-ea"/>
                <a:cs typeface="+mn-cs"/>
              </a:rPr>
              <a:t> </a:t>
            </a:r>
            <a:r>
              <a:rPr lang="es-US" sz="1200" kern="1200" dirty="0">
                <a:solidFill>
                  <a:schemeClr val="tx1"/>
                </a:solidFill>
                <a:effectLst/>
                <a:latin typeface="+mn-lt"/>
                <a:ea typeface="+mn-ea"/>
                <a:cs typeface="+mn-cs"/>
              </a:rPr>
              <a:t>Resiste el involucrarte en un comportamiento negativo</a:t>
            </a:r>
            <a:r>
              <a:rPr lang="en-US" dirty="0"/>
              <a:t>.</a:t>
            </a:r>
          </a:p>
          <a:p>
            <a:r>
              <a:rPr lang="es-US" sz="1200" kern="1200" dirty="0">
                <a:solidFill>
                  <a:schemeClr val="tx1"/>
                </a:solidFill>
                <a:effectLst/>
                <a:latin typeface="+mn-lt"/>
                <a:ea typeface="+mn-ea"/>
                <a:cs typeface="+mn-cs"/>
              </a:rPr>
              <a:t>¿Puedes aprender más sobre el valor y la importancia de mantener algunas cosas privadas?</a:t>
            </a:r>
          </a:p>
          <a:p>
            <a:endParaRPr lang="en-US" dirty="0"/>
          </a:p>
          <a:p>
            <a:r>
              <a:rPr lang="es-US" sz="1200" kern="1200" dirty="0">
                <a:solidFill>
                  <a:schemeClr val="tx1"/>
                </a:solidFill>
                <a:effectLst/>
                <a:latin typeface="+mn-lt"/>
                <a:ea typeface="+mn-ea"/>
                <a:cs typeface="+mn-cs"/>
              </a:rPr>
              <a:t>Distribuya dos folletos de </a:t>
            </a:r>
            <a:r>
              <a:rPr lang="es-US" sz="1200" kern="1200" dirty="0" err="1">
                <a:solidFill>
                  <a:schemeClr val="tx1"/>
                </a:solidFill>
                <a:effectLst/>
                <a:latin typeface="+mn-lt"/>
                <a:ea typeface="+mn-ea"/>
                <a:cs typeface="+mn-cs"/>
              </a:rPr>
              <a:t>NetSmartz</a:t>
            </a:r>
            <a:r>
              <a:rPr lang="en-US" sz="1200" kern="1200" dirty="0">
                <a:solidFill>
                  <a:schemeClr val="tx1"/>
                </a:solidFill>
                <a:effectLst/>
                <a:latin typeface="+mn-lt"/>
                <a:ea typeface="+mn-ea"/>
                <a:cs typeface="+mn-cs"/>
              </a:rPr>
              <a:t>:</a:t>
            </a:r>
            <a:endParaRPr lang="en-US" dirty="0"/>
          </a:p>
          <a:p>
            <a:pPr marL="174708" indent="-174708">
              <a:buFont typeface="Arial" panose="020B0604020202020204" pitchFamily="34" charset="0"/>
              <a:buChar char="•"/>
            </a:pPr>
            <a:r>
              <a:rPr lang="es-US" sz="1200" kern="1200" dirty="0">
                <a:solidFill>
                  <a:schemeClr val="tx1"/>
                </a:solidFill>
                <a:effectLst/>
                <a:latin typeface="+mn-lt"/>
                <a:ea typeface="+mn-ea"/>
                <a:cs typeface="+mn-cs"/>
              </a:rPr>
              <a:t>La Seguridad de las Redes Sociales para Adolescentes</a:t>
            </a:r>
            <a:endParaRPr lang="en-US" dirty="0"/>
          </a:p>
          <a:p>
            <a:pPr marL="174708" indent="-174708">
              <a:buFont typeface="Arial" panose="020B0604020202020204" pitchFamily="34" charset="0"/>
              <a:buChar char="•"/>
            </a:pPr>
            <a:r>
              <a:rPr lang="en-US" sz="1200" kern="1200" dirty="0">
                <a:solidFill>
                  <a:schemeClr val="tx1"/>
                </a:solidFill>
                <a:effectLst/>
                <a:latin typeface="+mn-lt"/>
                <a:ea typeface="+mn-ea"/>
                <a:cs typeface="+mn-cs"/>
              </a:rPr>
              <a:t>Sugerencias para Adolescentes</a:t>
            </a:r>
            <a:endParaRPr lang="en-US" dirty="0"/>
          </a:p>
          <a:p>
            <a:r>
              <a:rPr lang="en-US" dirty="0"/>
              <a:t> </a:t>
            </a:r>
          </a:p>
          <a:p>
            <a:endParaRPr lang="en-US" dirty="0"/>
          </a:p>
        </p:txBody>
      </p:sp>
      <p:sp>
        <p:nvSpPr>
          <p:cNvPr id="4" name="Slide Number Placeholder 3"/>
          <p:cNvSpPr>
            <a:spLocks noGrp="1"/>
          </p:cNvSpPr>
          <p:nvPr>
            <p:ph type="sldNum" sz="quarter" idx="10"/>
          </p:nvPr>
        </p:nvSpPr>
        <p:spPr/>
        <p:txBody>
          <a:bodyPr/>
          <a:lstStyle/>
          <a:p>
            <a:fld id="{578FB659-3DC2-4C19-AFEC-D19C5A8D097B}" type="slidenum">
              <a:rPr lang="en-US" smtClean="0"/>
              <a:t>12</a:t>
            </a:fld>
            <a:endParaRPr lang="en-US"/>
          </a:p>
        </p:txBody>
      </p:sp>
      <p:sp>
        <p:nvSpPr>
          <p:cNvPr id="5" name="Footer Placeholder 4">
            <a:extLst>
              <a:ext uri="{FF2B5EF4-FFF2-40B4-BE49-F238E27FC236}">
                <a16:creationId xmlns:a16="http://schemas.microsoft.com/office/drawing/2014/main" id="{1363B5E5-6F2A-40A7-9B06-B2087059E606}"/>
              </a:ext>
            </a:extLst>
          </p:cNvPr>
          <p:cNvSpPr>
            <a:spLocks noGrp="1"/>
          </p:cNvSpPr>
          <p:nvPr>
            <p:ph type="ftr" sz="quarter" idx="11"/>
          </p:nvPr>
        </p:nvSpPr>
        <p:spPr/>
        <p:txBody>
          <a:bodyPr/>
          <a:lstStyle/>
          <a:p>
            <a:r>
              <a:rPr lang="en-US"/>
              <a:t>Safe environment training – 9</a:t>
            </a:r>
            <a:r>
              <a:rPr lang="en-US" baseline="30000"/>
              <a:t>th</a:t>
            </a:r>
            <a:r>
              <a:rPr lang="en-US"/>
              <a:t> grade</a:t>
            </a:r>
            <a:endParaRPr lang="en-US" dirty="0"/>
          </a:p>
        </p:txBody>
      </p:sp>
      <p:sp>
        <p:nvSpPr>
          <p:cNvPr id="6" name="Header Placeholder 5">
            <a:extLst>
              <a:ext uri="{FF2B5EF4-FFF2-40B4-BE49-F238E27FC236}">
                <a16:creationId xmlns:a16="http://schemas.microsoft.com/office/drawing/2014/main" id="{DEBC5CE7-9FC6-4E54-809D-338EE72D065D}"/>
              </a:ext>
            </a:extLst>
          </p:cNvPr>
          <p:cNvSpPr>
            <a:spLocks noGrp="1"/>
          </p:cNvSpPr>
          <p:nvPr>
            <p:ph type="hdr" sz="quarter" idx="12"/>
          </p:nvPr>
        </p:nvSpPr>
        <p:spPr/>
        <p:txBody>
          <a:bodyPr/>
          <a:lstStyle/>
          <a:p>
            <a:r>
              <a:rPr lang="en-US"/>
              <a:t>DRAFT </a:t>
            </a:r>
            <a:endParaRPr lang="en-US" dirty="0"/>
          </a:p>
        </p:txBody>
      </p:sp>
    </p:spTree>
    <p:extLst>
      <p:ext uri="{BB962C8B-B14F-4D97-AF65-F5344CB8AC3E}">
        <p14:creationId xmlns:p14="http://schemas.microsoft.com/office/powerpoint/2010/main" val="1029719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5A76E33-86BC-4D07-846B-267BAE66C305}"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1485962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A76E33-86BC-4D07-846B-267BAE66C305}"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72530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A76E33-86BC-4D07-846B-267BAE66C305}"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507288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A76E33-86BC-4D07-846B-267BAE66C305}" type="datetimeFigureOut">
              <a:rPr lang="en-US" smtClean="0"/>
              <a:t>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456511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A76E33-86BC-4D07-846B-267BAE66C305}" type="datetimeFigureOut">
              <a:rPr lang="en-US" smtClean="0"/>
              <a:t>9/10/2019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1589301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E5A76E33-86BC-4D07-846B-267BAE66C305}" type="datetimeFigureOut">
              <a:rPr lang="en-US" smtClean="0"/>
              <a:t>9/10/2019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3151922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5A76E33-86BC-4D07-846B-267BAE66C305}" type="datetimeFigureOut">
              <a:rPr lang="en-US" smtClean="0"/>
              <a:t>9/10/2019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4238941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E5A76E33-86BC-4D07-846B-267BAE66C305}" type="datetimeFigureOut">
              <a:rPr lang="en-US" smtClean="0"/>
              <a:t>9/10/2019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928634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5A76E33-86BC-4D07-846B-267BAE66C305}" type="datetimeFigureOut">
              <a:rPr lang="en-US" smtClean="0"/>
              <a:t>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1888633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5A76E33-86BC-4D07-846B-267BAE66C305}" type="datetimeFigureOut">
              <a:rPr lang="en-US" smtClean="0"/>
              <a:t>9/10/2019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1655560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E5A76E33-86BC-4D07-846B-267BAE66C305}"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110370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E5A76E33-86BC-4D07-846B-267BAE66C305}"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378311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A76E33-86BC-4D07-846B-267BAE66C305}"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729748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5A76E33-86BC-4D07-846B-267BAE66C305}" type="datetimeFigureOut">
              <a:rPr lang="en-US" smtClean="0"/>
              <a:t>9/10/2019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07290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5A76E33-86BC-4D07-846B-267BAE66C305}" type="datetimeFigureOut">
              <a:rPr lang="en-US" smtClean="0"/>
              <a:t>9/10/2019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34468253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A76E33-86BC-4D07-846B-267BAE66C305}"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490738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A76E33-86BC-4D07-846B-267BAE66C305}" type="datetimeFigureOut">
              <a:rPr lang="en-US" smtClean="0"/>
              <a:t>9/10/2019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E5F41A-52F2-4919-BA70-23920C783619}" type="slidenum">
              <a:rPr lang="en-US" smtClean="0"/>
              <a:t>‹#›</a:t>
            </a:fld>
            <a:endParaRPr lang="en-US"/>
          </a:p>
        </p:txBody>
      </p:sp>
    </p:spTree>
    <p:extLst>
      <p:ext uri="{BB962C8B-B14F-4D97-AF65-F5344CB8AC3E}">
        <p14:creationId xmlns:p14="http://schemas.microsoft.com/office/powerpoint/2010/main" val="2101659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5A76E33-86BC-4D07-846B-267BAE66C305}" type="datetimeFigureOut">
              <a:rPr lang="en-US" smtClean="0"/>
              <a:t>9/10/2019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9E5F41A-52F2-4919-BA70-23920C783619}" type="slidenum">
              <a:rPr lang="en-US" smtClean="0"/>
              <a:t>‹#›</a:t>
            </a:fld>
            <a:endParaRPr lang="en-US"/>
          </a:p>
        </p:txBody>
      </p:sp>
    </p:spTree>
    <p:extLst>
      <p:ext uri="{BB962C8B-B14F-4D97-AF65-F5344CB8AC3E}">
        <p14:creationId xmlns:p14="http://schemas.microsoft.com/office/powerpoint/2010/main" val="1233057721"/>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406F6-783B-4376-8EDD-875E710BE565}"/>
              </a:ext>
            </a:extLst>
          </p:cNvPr>
          <p:cNvSpPr>
            <a:spLocks noGrp="1"/>
          </p:cNvSpPr>
          <p:nvPr>
            <p:ph type="ctrTitle"/>
          </p:nvPr>
        </p:nvSpPr>
        <p:spPr>
          <a:xfrm>
            <a:off x="1046286" y="615462"/>
            <a:ext cx="9926514" cy="4651129"/>
          </a:xfrm>
        </p:spPr>
        <p:txBody>
          <a:bodyPr>
            <a:normAutofit/>
          </a:bodyPr>
          <a:lstStyle/>
          <a:p>
            <a:pPr algn="r"/>
            <a:br>
              <a:rPr lang="en-US" sz="3200" dirty="0"/>
            </a:br>
            <a:r>
              <a:rPr lang="es-US" sz="4000" cap="all" dirty="0"/>
              <a:t>Uso</a:t>
            </a:r>
            <a:r>
              <a:rPr lang="es-US" cap="all" dirty="0"/>
              <a:t> </a:t>
            </a:r>
            <a:r>
              <a:rPr lang="es-US" sz="4000" cap="all" dirty="0"/>
              <a:t>de Internet </a:t>
            </a:r>
            <a:br>
              <a:rPr lang="es-US" sz="4000" cap="all" dirty="0"/>
            </a:br>
            <a:r>
              <a:rPr lang="es-US" sz="4000" cap="all" dirty="0"/>
              <a:t>y las redes sociales</a:t>
            </a:r>
            <a:br>
              <a:rPr lang="en-US" sz="3200" dirty="0"/>
            </a:br>
            <a:endParaRPr lang="en-US" sz="3200" dirty="0"/>
          </a:p>
        </p:txBody>
      </p:sp>
      <p:sp>
        <p:nvSpPr>
          <p:cNvPr id="3" name="Subtitle 2">
            <a:extLst>
              <a:ext uri="{FF2B5EF4-FFF2-40B4-BE49-F238E27FC236}">
                <a16:creationId xmlns:a16="http://schemas.microsoft.com/office/drawing/2014/main" id="{ED615F66-211B-4A5A-B0FE-959D3C78400E}"/>
              </a:ext>
            </a:extLst>
          </p:cNvPr>
          <p:cNvSpPr>
            <a:spLocks noGrp="1"/>
          </p:cNvSpPr>
          <p:nvPr>
            <p:ph type="subTitle" idx="1"/>
          </p:nvPr>
        </p:nvSpPr>
        <p:spPr>
          <a:xfrm>
            <a:off x="1154955" y="5011615"/>
            <a:ext cx="9791468" cy="677007"/>
          </a:xfrm>
        </p:spPr>
        <p:txBody>
          <a:bodyPr/>
          <a:lstStyle/>
          <a:p>
            <a:pPr algn="r"/>
            <a:r>
              <a:rPr lang="es-US" dirty="0"/>
              <a:t>Lección del 9º grado</a:t>
            </a:r>
            <a:endParaRPr lang="en-US" dirty="0"/>
          </a:p>
        </p:txBody>
      </p:sp>
      <p:pic>
        <p:nvPicPr>
          <p:cNvPr id="5" name="Picture 4">
            <a:extLst>
              <a:ext uri="{FF2B5EF4-FFF2-40B4-BE49-F238E27FC236}">
                <a16:creationId xmlns:a16="http://schemas.microsoft.com/office/drawing/2014/main" id="{FEC6B770-501E-4D7F-A4A6-820697EC98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493" y="685800"/>
            <a:ext cx="3912576" cy="2848709"/>
          </a:xfrm>
          <a:prstGeom prst="rect">
            <a:avLst/>
          </a:prstGeom>
        </p:spPr>
      </p:pic>
    </p:spTree>
    <p:extLst>
      <p:ext uri="{BB962C8B-B14F-4D97-AF65-F5344CB8AC3E}">
        <p14:creationId xmlns:p14="http://schemas.microsoft.com/office/powerpoint/2010/main" val="2309223141"/>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37954-9433-40CA-A9D7-D47F40878508}"/>
              </a:ext>
            </a:extLst>
          </p:cNvPr>
          <p:cNvSpPr>
            <a:spLocks noGrp="1"/>
          </p:cNvSpPr>
          <p:nvPr>
            <p:ph type="title"/>
          </p:nvPr>
        </p:nvSpPr>
        <p:spPr/>
        <p:txBody>
          <a:bodyPr/>
          <a:lstStyle/>
          <a:p>
            <a:r>
              <a:rPr lang="es-US" dirty="0"/>
              <a:t>Lección básica de seguridad</a:t>
            </a:r>
            <a:endParaRPr lang="en-US" dirty="0"/>
          </a:p>
        </p:txBody>
      </p:sp>
      <p:sp>
        <p:nvSpPr>
          <p:cNvPr id="3" name="Content Placeholder 2">
            <a:extLst>
              <a:ext uri="{FF2B5EF4-FFF2-40B4-BE49-F238E27FC236}">
                <a16:creationId xmlns:a16="http://schemas.microsoft.com/office/drawing/2014/main" id="{C5B334A9-6FB9-48AE-B7C1-CF0C6ED84669}"/>
              </a:ext>
            </a:extLst>
          </p:cNvPr>
          <p:cNvSpPr>
            <a:spLocks noGrp="1"/>
          </p:cNvSpPr>
          <p:nvPr>
            <p:ph idx="1"/>
          </p:nvPr>
        </p:nvSpPr>
        <p:spPr>
          <a:xfrm>
            <a:off x="712787" y="1557058"/>
            <a:ext cx="8946541" cy="4848224"/>
          </a:xfrm>
        </p:spPr>
        <p:txBody>
          <a:bodyPr>
            <a:normAutofit fontScale="92500" lnSpcReduction="20000"/>
          </a:bodyPr>
          <a:lstStyle/>
          <a:p>
            <a:pPr lvl="0">
              <a:buFont typeface="Wingdings" panose="05000000000000000000" pitchFamily="2" charset="2"/>
              <a:buChar char="v"/>
            </a:pPr>
            <a:r>
              <a:rPr lang="es-US" sz="2400" dirty="0"/>
              <a:t>Dios los creó y los ama.</a:t>
            </a:r>
            <a:r>
              <a:rPr lang="en-US" sz="2400" dirty="0"/>
              <a:t> </a:t>
            </a:r>
            <a:r>
              <a:rPr lang="es-US" sz="2400" dirty="0"/>
              <a:t>Dios hizo sus cuerpos con buenos propósitos.</a:t>
            </a:r>
            <a:endParaRPr lang="en-US" sz="2400" dirty="0"/>
          </a:p>
          <a:p>
            <a:pPr lvl="0">
              <a:buFont typeface="Wingdings" panose="05000000000000000000" pitchFamily="2" charset="2"/>
              <a:buChar char="v"/>
            </a:pPr>
            <a:r>
              <a:rPr lang="es-US" sz="2400" dirty="0"/>
              <a:t>Espacio Personal</a:t>
            </a:r>
            <a:r>
              <a:rPr lang="en-US" sz="2400" dirty="0"/>
              <a:t> </a:t>
            </a:r>
          </a:p>
          <a:p>
            <a:pPr>
              <a:buFont typeface="Wingdings" panose="05000000000000000000" pitchFamily="2" charset="2"/>
              <a:buChar char="v"/>
            </a:pPr>
            <a:r>
              <a:rPr lang="es-US" sz="2400" dirty="0"/>
              <a:t>La Regla de Oro</a:t>
            </a:r>
            <a:r>
              <a:rPr lang="en-US" sz="2400" dirty="0"/>
              <a:t>  </a:t>
            </a:r>
          </a:p>
          <a:p>
            <a:pPr lvl="0">
              <a:buFont typeface="Wingdings" panose="05000000000000000000" pitchFamily="2" charset="2"/>
              <a:buChar char="v"/>
            </a:pPr>
            <a:r>
              <a:rPr lang="es-US" sz="2400" dirty="0"/>
              <a:t>Toques seguros, otros poco seguros</a:t>
            </a:r>
            <a:endParaRPr lang="en-US" sz="2400" dirty="0"/>
          </a:p>
          <a:p>
            <a:pPr lvl="0">
              <a:buFont typeface="Wingdings" panose="05000000000000000000" pitchFamily="2" charset="2"/>
              <a:buChar char="v"/>
            </a:pPr>
            <a:r>
              <a:rPr lang="es-US" sz="2400" dirty="0"/>
              <a:t>Señales de advertencia internas o sirenas</a:t>
            </a:r>
            <a:endParaRPr lang="en-US" sz="2400" dirty="0"/>
          </a:p>
          <a:p>
            <a:pPr lvl="0">
              <a:buFont typeface="Wingdings" panose="05000000000000000000" pitchFamily="2" charset="2"/>
              <a:buChar char="v"/>
            </a:pPr>
            <a:r>
              <a:rPr lang="en-US" sz="2400" dirty="0"/>
              <a:t>Si se sienten en peligro o no seguros, deben alejarse. </a:t>
            </a:r>
            <a:r>
              <a:rPr lang="es-US" sz="2400" dirty="0"/>
              <a:t>Abusar o usar sexualmente a una persona es moral y legalmente incorrecto y no será tolerado.</a:t>
            </a:r>
            <a:r>
              <a:rPr lang="en-US" sz="2400" dirty="0"/>
              <a:t>   </a:t>
            </a:r>
          </a:p>
          <a:p>
            <a:pPr lvl="0">
              <a:buFont typeface="Wingdings" panose="05000000000000000000" pitchFamily="2" charset="2"/>
              <a:buChar char="v"/>
            </a:pPr>
            <a:r>
              <a:rPr lang="es-US" sz="2400" dirty="0"/>
              <a:t>Hay adultos en sus vidas para cuidarlos y protegerlos.</a:t>
            </a:r>
            <a:r>
              <a:rPr lang="en-US" sz="2400" dirty="0"/>
              <a:t> </a:t>
            </a:r>
          </a:p>
          <a:p>
            <a:pPr lvl="0">
              <a:buFont typeface="Wingdings" panose="05000000000000000000" pitchFamily="2" charset="2"/>
              <a:buChar char="v"/>
            </a:pPr>
            <a:r>
              <a:rPr lang="es-US" sz="2400" dirty="0"/>
              <a:t>Consigan la ayuda de uno de estos adultos.</a:t>
            </a:r>
            <a:r>
              <a:rPr lang="en-US" sz="2400" dirty="0"/>
              <a:t> </a:t>
            </a:r>
            <a:r>
              <a:rPr lang="es-US" sz="2400" dirty="0"/>
              <a:t>Sigan contando y pidiendo hasta que consigan la ayuda que necesitan.</a:t>
            </a:r>
            <a:r>
              <a:rPr lang="en-US" sz="2400" dirty="0"/>
              <a:t> </a:t>
            </a:r>
          </a:p>
          <a:p>
            <a:pPr>
              <a:buFont typeface="Wingdings" panose="05000000000000000000" pitchFamily="2" charset="2"/>
              <a:buChar char="v"/>
            </a:pPr>
            <a:r>
              <a:rPr lang="es-US" sz="2400" dirty="0"/>
              <a:t>Dónde ir a pedir ayuda en nuestra escuela…</a:t>
            </a:r>
            <a:endParaRPr lang="en-US" sz="2400" dirty="0"/>
          </a:p>
          <a:p>
            <a:endParaRPr lang="en-US" dirty="0"/>
          </a:p>
        </p:txBody>
      </p:sp>
    </p:spTree>
    <p:extLst>
      <p:ext uri="{BB962C8B-B14F-4D97-AF65-F5344CB8AC3E}">
        <p14:creationId xmlns:p14="http://schemas.microsoft.com/office/powerpoint/2010/main" val="38521629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4EE45-527B-4CEF-A709-E2EEE7E581CF}"/>
              </a:ext>
            </a:extLst>
          </p:cNvPr>
          <p:cNvSpPr>
            <a:spLocks noGrp="1"/>
          </p:cNvSpPr>
          <p:nvPr>
            <p:ph type="title"/>
          </p:nvPr>
        </p:nvSpPr>
        <p:spPr/>
        <p:txBody>
          <a:bodyPr/>
          <a:lstStyle/>
          <a:p>
            <a:r>
              <a:rPr lang="es-US" dirty="0"/>
              <a:t>Seguridad de las Redes Sociales </a:t>
            </a:r>
            <a:r>
              <a:rPr lang="en-US" dirty="0"/>
              <a:t> y C</a:t>
            </a:r>
            <a:r>
              <a:rPr lang="es-US" dirty="0"/>
              <a:t>iudadanía Digital</a:t>
            </a:r>
            <a:r>
              <a:rPr lang="en-US" dirty="0"/>
              <a:t> </a:t>
            </a:r>
          </a:p>
        </p:txBody>
      </p:sp>
      <p:sp>
        <p:nvSpPr>
          <p:cNvPr id="3" name="Content Placeholder 2">
            <a:extLst>
              <a:ext uri="{FF2B5EF4-FFF2-40B4-BE49-F238E27FC236}">
                <a16:creationId xmlns:a16="http://schemas.microsoft.com/office/drawing/2014/main" id="{36FC2E64-1E48-4A76-AF68-54A65A28453E}"/>
              </a:ext>
            </a:extLst>
          </p:cNvPr>
          <p:cNvSpPr>
            <a:spLocks noGrp="1"/>
          </p:cNvSpPr>
          <p:nvPr>
            <p:ph idx="1"/>
          </p:nvPr>
        </p:nvSpPr>
        <p:spPr>
          <a:xfrm>
            <a:off x="741362" y="2024343"/>
            <a:ext cx="8946541" cy="4195481"/>
          </a:xfrm>
        </p:spPr>
        <p:txBody>
          <a:bodyPr/>
          <a:lstStyle/>
          <a:p>
            <a:r>
              <a:rPr lang="es-US" sz="3600" dirty="0"/>
              <a:t>¿Por qué hablamos de esto?</a:t>
            </a:r>
            <a:endParaRPr lang="en-US" sz="3600" dirty="0"/>
          </a:p>
          <a:p>
            <a:r>
              <a:rPr lang="es-US" sz="3600" dirty="0"/>
              <a:t>Ahora son estudiantes de escuelas secundarias católicas y hay ciertas expectativas</a:t>
            </a:r>
            <a:endParaRPr lang="en-US" sz="3600" dirty="0"/>
          </a:p>
        </p:txBody>
      </p:sp>
    </p:spTree>
    <p:extLst>
      <p:ext uri="{BB962C8B-B14F-4D97-AF65-F5344CB8AC3E}">
        <p14:creationId xmlns:p14="http://schemas.microsoft.com/office/powerpoint/2010/main" val="38007458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E49A3-8AD6-451E-B6B2-010566C3DBD9}"/>
              </a:ext>
            </a:extLst>
          </p:cNvPr>
          <p:cNvSpPr>
            <a:spLocks noGrp="1"/>
          </p:cNvSpPr>
          <p:nvPr>
            <p:ph type="title"/>
          </p:nvPr>
        </p:nvSpPr>
        <p:spPr>
          <a:xfrm>
            <a:off x="646111" y="352071"/>
            <a:ext cx="9404723" cy="1400530"/>
          </a:xfrm>
        </p:spPr>
        <p:txBody>
          <a:bodyPr/>
          <a:lstStyle/>
          <a:p>
            <a:r>
              <a:rPr lang="es-US" dirty="0"/>
              <a:t>Reglas Generales para el Uso Seguro</a:t>
            </a:r>
            <a:endParaRPr lang="en-US" dirty="0"/>
          </a:p>
        </p:txBody>
      </p:sp>
      <p:sp>
        <p:nvSpPr>
          <p:cNvPr id="3" name="Content Placeholder 2">
            <a:extLst>
              <a:ext uri="{FF2B5EF4-FFF2-40B4-BE49-F238E27FC236}">
                <a16:creationId xmlns:a16="http://schemas.microsoft.com/office/drawing/2014/main" id="{99AF0376-10F5-4BB1-9F87-4864576193F5}"/>
              </a:ext>
            </a:extLst>
          </p:cNvPr>
          <p:cNvSpPr>
            <a:spLocks noGrp="1"/>
          </p:cNvSpPr>
          <p:nvPr>
            <p:ph idx="1"/>
          </p:nvPr>
        </p:nvSpPr>
        <p:spPr>
          <a:xfrm>
            <a:off x="770918" y="1762127"/>
            <a:ext cx="8946541" cy="4791074"/>
          </a:xfrm>
        </p:spPr>
        <p:txBody>
          <a:bodyPr>
            <a:normAutofit/>
          </a:bodyPr>
          <a:lstStyle/>
          <a:p>
            <a:r>
              <a:rPr lang="es-ES" sz="2800" dirty="0"/>
              <a:t>ANTES DE PUBLICAR PIENSEN EN</a:t>
            </a:r>
            <a:r>
              <a:rPr lang="es-ES" dirty="0"/>
              <a:t> </a:t>
            </a:r>
            <a:r>
              <a:rPr lang="en-US" sz="2800" dirty="0"/>
              <a:t>…</a:t>
            </a:r>
          </a:p>
          <a:p>
            <a:pPr lvl="1"/>
            <a:r>
              <a:rPr lang="es-US" sz="2200" dirty="0"/>
              <a:t>¿Qué pensarían los adultos en mi vida acerca de esto?</a:t>
            </a:r>
            <a:endParaRPr lang="en-US" sz="2200" dirty="0"/>
          </a:p>
          <a:p>
            <a:pPr lvl="1"/>
            <a:r>
              <a:rPr lang="es-US" sz="2200" dirty="0"/>
              <a:t>¿Podría esto meterme en problemas en la escuela, en casa o con la ley?</a:t>
            </a:r>
            <a:endParaRPr lang="en-US" sz="2200" dirty="0"/>
          </a:p>
          <a:p>
            <a:pPr lvl="1"/>
            <a:r>
              <a:rPr lang="es-US" sz="2200" dirty="0"/>
              <a:t>¿Quién podría ser lastimado o avergonzado</a:t>
            </a:r>
            <a:r>
              <a:rPr lang="en-US" sz="2200" dirty="0"/>
              <a:t>?</a:t>
            </a:r>
          </a:p>
          <a:p>
            <a:pPr lvl="1"/>
            <a:r>
              <a:rPr lang="es-US" sz="2200" dirty="0"/>
              <a:t>¿Da alguna información personal?</a:t>
            </a:r>
            <a:endParaRPr lang="en-US" sz="2200" dirty="0"/>
          </a:p>
          <a:p>
            <a:pPr lvl="1"/>
            <a:r>
              <a:rPr lang="es-US" sz="2200" dirty="0"/>
              <a:t>¿Qué dice esto sobre el tipo de persona que soy?</a:t>
            </a:r>
            <a:endParaRPr lang="en-US" sz="2200" dirty="0"/>
          </a:p>
          <a:p>
            <a:pPr lvl="1"/>
            <a:r>
              <a:rPr lang="es-US" sz="2200" dirty="0"/>
              <a:t>¿Cómo podría esto afectar mi futuro?</a:t>
            </a:r>
            <a:endParaRPr lang="en-US" sz="2200" dirty="0"/>
          </a:p>
          <a:p>
            <a:pPr lvl="1"/>
            <a:r>
              <a:rPr lang="es-US" sz="2200" dirty="0"/>
              <a:t>¿Le diría esto directamente a la persona?</a:t>
            </a:r>
            <a:endParaRPr lang="en-US" sz="2200" dirty="0"/>
          </a:p>
          <a:p>
            <a:pPr lvl="1"/>
            <a:r>
              <a:rPr lang="es-ES" sz="2200" dirty="0"/>
              <a:t>¿Puedes esperar y pensarlo por 24 horas?</a:t>
            </a:r>
            <a:endParaRPr lang="en-US" sz="2200"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20169949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11BC7-D6A1-4D9B-ABAE-F59821D4FC15}"/>
              </a:ext>
            </a:extLst>
          </p:cNvPr>
          <p:cNvSpPr>
            <a:spLocks noGrp="1"/>
          </p:cNvSpPr>
          <p:nvPr>
            <p:ph type="title"/>
          </p:nvPr>
        </p:nvSpPr>
        <p:spPr/>
        <p:txBody>
          <a:bodyPr/>
          <a:lstStyle/>
          <a:p>
            <a:r>
              <a:rPr lang="en-US" dirty="0"/>
              <a:t>Vamos a ver…</a:t>
            </a:r>
          </a:p>
        </p:txBody>
      </p:sp>
      <p:pic>
        <p:nvPicPr>
          <p:cNvPr id="5" name="2 Kinds of Stupid ES">
            <a:hlinkClick r:id="" action="ppaction://media"/>
            <a:extLst>
              <a:ext uri="{FF2B5EF4-FFF2-40B4-BE49-F238E27FC236}">
                <a16:creationId xmlns:a16="http://schemas.microsoft.com/office/drawing/2014/main" id="{9672EAC4-23E8-4FD4-AD73-2C3D60F559F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847850" y="2052638"/>
            <a:ext cx="7459663" cy="4195762"/>
          </a:xfrm>
        </p:spPr>
      </p:pic>
    </p:spTree>
    <p:extLst>
      <p:ext uri="{BB962C8B-B14F-4D97-AF65-F5344CB8AC3E}">
        <p14:creationId xmlns:p14="http://schemas.microsoft.com/office/powerpoint/2010/main" val="2485050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3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A4215-A76B-46E3-95F4-C30852A3573C}"/>
              </a:ext>
            </a:extLst>
          </p:cNvPr>
          <p:cNvSpPr>
            <a:spLocks noGrp="1"/>
          </p:cNvSpPr>
          <p:nvPr>
            <p:ph type="title"/>
          </p:nvPr>
        </p:nvSpPr>
        <p:spPr/>
        <p:txBody>
          <a:bodyPr/>
          <a:lstStyle/>
          <a:p>
            <a:r>
              <a:rPr lang="en-US" dirty="0"/>
              <a:t>Política Escolar de las Redes </a:t>
            </a:r>
            <a:br>
              <a:rPr lang="en-US" dirty="0"/>
            </a:br>
            <a:r>
              <a:rPr lang="en-US" dirty="0"/>
              <a:t>Sociales</a:t>
            </a:r>
          </a:p>
        </p:txBody>
      </p:sp>
      <p:sp>
        <p:nvSpPr>
          <p:cNvPr id="3" name="Content Placeholder 2">
            <a:extLst>
              <a:ext uri="{FF2B5EF4-FFF2-40B4-BE49-F238E27FC236}">
                <a16:creationId xmlns:a16="http://schemas.microsoft.com/office/drawing/2014/main" id="{3313FA26-4ADD-44A2-8554-2D55AE1E5214}"/>
              </a:ext>
            </a:extLst>
          </p:cNvPr>
          <p:cNvSpPr>
            <a:spLocks noGrp="1"/>
          </p:cNvSpPr>
          <p:nvPr>
            <p:ph idx="1"/>
          </p:nvPr>
        </p:nvSpPr>
        <p:spPr/>
        <p:txBody>
          <a:bodyPr/>
          <a:lstStyle/>
          <a:p>
            <a:r>
              <a:rPr lang="en-US" dirty="0"/>
              <a:t>(</a:t>
            </a:r>
            <a:r>
              <a:rPr lang="es-ES" dirty="0"/>
              <a:t>Inserte las políticas de la escuela o aspectos sobresalientes....)</a:t>
            </a:r>
            <a:endParaRPr lang="en-US" dirty="0"/>
          </a:p>
        </p:txBody>
      </p:sp>
    </p:spTree>
    <p:extLst>
      <p:ext uri="{BB962C8B-B14F-4D97-AF65-F5344CB8AC3E}">
        <p14:creationId xmlns:p14="http://schemas.microsoft.com/office/powerpoint/2010/main" val="407718063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31ADE-A05A-488E-99BF-9211B828BD07}"/>
              </a:ext>
            </a:extLst>
          </p:cNvPr>
          <p:cNvSpPr>
            <a:spLocks noGrp="1"/>
          </p:cNvSpPr>
          <p:nvPr>
            <p:ph type="title"/>
          </p:nvPr>
        </p:nvSpPr>
        <p:spPr/>
        <p:txBody>
          <a:bodyPr/>
          <a:lstStyle/>
          <a:p>
            <a:r>
              <a:rPr lang="es-US" dirty="0"/>
              <a:t>El buen uso de las redes sociales e internet</a:t>
            </a:r>
            <a:endParaRPr lang="en-US" dirty="0"/>
          </a:p>
        </p:txBody>
      </p:sp>
      <p:sp>
        <p:nvSpPr>
          <p:cNvPr id="3" name="Content Placeholder 2">
            <a:extLst>
              <a:ext uri="{FF2B5EF4-FFF2-40B4-BE49-F238E27FC236}">
                <a16:creationId xmlns:a16="http://schemas.microsoft.com/office/drawing/2014/main" id="{1DCA1C72-5016-4AD7-BE12-A89217358EB0}"/>
              </a:ext>
            </a:extLst>
          </p:cNvPr>
          <p:cNvSpPr>
            <a:spLocks noGrp="1"/>
          </p:cNvSpPr>
          <p:nvPr>
            <p:ph idx="1"/>
          </p:nvPr>
        </p:nvSpPr>
        <p:spPr/>
        <p:txBody>
          <a:bodyPr>
            <a:normAutofit/>
          </a:bodyPr>
          <a:lstStyle/>
          <a:p>
            <a:r>
              <a:rPr lang="es-US" sz="2600" dirty="0"/>
              <a:t>Comparte solo lo suficiente acerca de ti para que puedas socializar con tus compañeros y hacer nuevos amigos</a:t>
            </a:r>
            <a:endParaRPr lang="en-US" sz="2600" dirty="0"/>
          </a:p>
          <a:p>
            <a:r>
              <a:rPr lang="es-US" sz="2600" dirty="0"/>
              <a:t>Protégete al prestar atención a tu instinto</a:t>
            </a:r>
            <a:r>
              <a:rPr lang="en-US" sz="2600" dirty="0"/>
              <a:t> </a:t>
            </a:r>
          </a:p>
          <a:p>
            <a:r>
              <a:rPr lang="es-US" sz="2600" dirty="0"/>
              <a:t>Toma tu tiempo para pensar antes de publicar algo</a:t>
            </a:r>
            <a:endParaRPr lang="en-US" sz="2600" dirty="0"/>
          </a:p>
        </p:txBody>
      </p:sp>
    </p:spTree>
    <p:extLst>
      <p:ext uri="{BB962C8B-B14F-4D97-AF65-F5344CB8AC3E}">
        <p14:creationId xmlns:p14="http://schemas.microsoft.com/office/powerpoint/2010/main" val="39775090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DD364-88BB-47A2-B5EF-54A0D2E8080C}"/>
              </a:ext>
            </a:extLst>
          </p:cNvPr>
          <p:cNvSpPr>
            <a:spLocks noGrp="1"/>
          </p:cNvSpPr>
          <p:nvPr>
            <p:ph type="title"/>
          </p:nvPr>
        </p:nvSpPr>
        <p:spPr>
          <a:xfrm>
            <a:off x="646111" y="452718"/>
            <a:ext cx="9404723" cy="861732"/>
          </a:xfrm>
        </p:spPr>
        <p:txBody>
          <a:bodyPr/>
          <a:lstStyle/>
          <a:p>
            <a:r>
              <a:rPr lang="es-ES" dirty="0"/>
              <a:t>Los riesgos del mundo en línea</a:t>
            </a:r>
            <a:endParaRPr lang="en-US" dirty="0"/>
          </a:p>
        </p:txBody>
      </p:sp>
      <p:sp>
        <p:nvSpPr>
          <p:cNvPr id="3" name="Content Placeholder 2">
            <a:extLst>
              <a:ext uri="{FF2B5EF4-FFF2-40B4-BE49-F238E27FC236}">
                <a16:creationId xmlns:a16="http://schemas.microsoft.com/office/drawing/2014/main" id="{6E651ACF-7549-421D-98D1-1D4EF6632BBC}"/>
              </a:ext>
            </a:extLst>
          </p:cNvPr>
          <p:cNvSpPr>
            <a:spLocks noGrp="1"/>
          </p:cNvSpPr>
          <p:nvPr>
            <p:ph idx="1"/>
          </p:nvPr>
        </p:nvSpPr>
        <p:spPr>
          <a:xfrm>
            <a:off x="1103312" y="1428750"/>
            <a:ext cx="8946541" cy="4819649"/>
          </a:xfrm>
        </p:spPr>
        <p:txBody>
          <a:bodyPr/>
          <a:lstStyle/>
          <a:p>
            <a:r>
              <a:rPr lang="es-US" sz="2400" dirty="0"/>
              <a:t>Protección de uno mismo y de la propia identidad</a:t>
            </a:r>
            <a:endParaRPr lang="en-US" sz="2400" dirty="0"/>
          </a:p>
          <a:p>
            <a:pPr lvl="1"/>
            <a:r>
              <a:rPr lang="es-US" sz="2000" dirty="0"/>
              <a:t>No revelar demasiado</a:t>
            </a:r>
            <a:r>
              <a:rPr lang="es-US" sz="2000" u="sng" dirty="0"/>
              <a:t> </a:t>
            </a:r>
            <a:r>
              <a:rPr lang="en-US" sz="2000" dirty="0"/>
              <a:t>….</a:t>
            </a:r>
          </a:p>
          <a:p>
            <a:pPr lvl="1"/>
            <a:r>
              <a:rPr lang="es-US" sz="2000" dirty="0"/>
              <a:t>Nombres, fecha de nacimiento</a:t>
            </a:r>
            <a:r>
              <a:rPr lang="en-US" sz="2000" dirty="0"/>
              <a:t>, </a:t>
            </a:r>
            <a:r>
              <a:rPr lang="es-US" sz="2000" dirty="0"/>
              <a:t>dirección de domicilio</a:t>
            </a:r>
            <a:r>
              <a:rPr lang="en-US" sz="2000" dirty="0"/>
              <a:t>, </a:t>
            </a:r>
            <a:r>
              <a:rPr lang="es-US" sz="2000" dirty="0"/>
              <a:t>ubicación</a:t>
            </a:r>
            <a:r>
              <a:rPr lang="en-US" sz="2000" dirty="0"/>
              <a:t>, </a:t>
            </a:r>
            <a:r>
              <a:rPr lang="es-US" sz="2000" dirty="0"/>
              <a:t>números de teléfono</a:t>
            </a:r>
            <a:r>
              <a:rPr lang="en-US" sz="2000" dirty="0"/>
              <a:t>, </a:t>
            </a:r>
            <a:r>
              <a:rPr lang="es-US" sz="2000" dirty="0"/>
              <a:t>dirección de correo electrónico</a:t>
            </a:r>
            <a:r>
              <a:rPr lang="en-US" sz="2000" dirty="0"/>
              <a:t>, escuela, </a:t>
            </a:r>
            <a:r>
              <a:rPr lang="es-US" sz="2000" dirty="0"/>
              <a:t>pasatiempos, clubes</a:t>
            </a:r>
            <a:endParaRPr lang="en-US" sz="2000" dirty="0"/>
          </a:p>
          <a:p>
            <a:r>
              <a:rPr lang="es-US" sz="2400" dirty="0"/>
              <a:t>Vivir en voz alta</a:t>
            </a:r>
            <a:endParaRPr lang="en-US" sz="2400" dirty="0"/>
          </a:p>
          <a:p>
            <a:r>
              <a:rPr lang="es-US" sz="2400" dirty="0"/>
              <a:t>Información en línea</a:t>
            </a:r>
            <a:endParaRPr lang="en-US" sz="2400" dirty="0"/>
          </a:p>
          <a:p>
            <a:pPr lvl="1"/>
            <a:r>
              <a:rPr lang="es-US" sz="2000" dirty="0"/>
              <a:t>Ser dispersada rápidamente y a un montón de gente</a:t>
            </a:r>
            <a:endParaRPr lang="en-US" sz="2000" dirty="0"/>
          </a:p>
          <a:p>
            <a:pPr lvl="1"/>
            <a:r>
              <a:rPr lang="es-ES" sz="2000" dirty="0"/>
              <a:t>Está fuera de tu control</a:t>
            </a:r>
            <a:endParaRPr lang="en-US" sz="2000" dirty="0"/>
          </a:p>
          <a:p>
            <a:pPr lvl="1"/>
            <a:r>
              <a:rPr lang="es-ES" sz="2000" dirty="0"/>
              <a:t>Puede ser permanente o muy difícil de eliminar</a:t>
            </a:r>
            <a:endParaRPr lang="en-US" sz="2000" dirty="0"/>
          </a:p>
          <a:p>
            <a:pPr marL="457200" lvl="1" indent="0">
              <a:buNone/>
            </a:pPr>
            <a:endParaRPr lang="en-US" dirty="0"/>
          </a:p>
          <a:p>
            <a:pPr lvl="1"/>
            <a:endParaRPr lang="en-US" dirty="0"/>
          </a:p>
        </p:txBody>
      </p:sp>
    </p:spTree>
    <p:extLst>
      <p:ext uri="{BB962C8B-B14F-4D97-AF65-F5344CB8AC3E}">
        <p14:creationId xmlns:p14="http://schemas.microsoft.com/office/powerpoint/2010/main" val="33426895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BF048-0C0C-4D11-A318-E95277D27504}"/>
              </a:ext>
            </a:extLst>
          </p:cNvPr>
          <p:cNvSpPr>
            <a:spLocks noGrp="1"/>
          </p:cNvSpPr>
          <p:nvPr>
            <p:ph type="title"/>
          </p:nvPr>
        </p:nvSpPr>
        <p:spPr>
          <a:xfrm>
            <a:off x="646111" y="452718"/>
            <a:ext cx="9404723" cy="909357"/>
          </a:xfrm>
        </p:spPr>
        <p:txBody>
          <a:bodyPr/>
          <a:lstStyle/>
          <a:p>
            <a:r>
              <a:rPr lang="es-ES" dirty="0"/>
              <a:t>Los riesgos del mundo en línea</a:t>
            </a:r>
            <a:endParaRPr lang="en-US" dirty="0"/>
          </a:p>
        </p:txBody>
      </p:sp>
      <p:sp>
        <p:nvSpPr>
          <p:cNvPr id="3" name="Content Placeholder 2">
            <a:extLst>
              <a:ext uri="{FF2B5EF4-FFF2-40B4-BE49-F238E27FC236}">
                <a16:creationId xmlns:a16="http://schemas.microsoft.com/office/drawing/2014/main" id="{CB97F84C-9BFF-4FFD-A7B3-356B74E44377}"/>
              </a:ext>
            </a:extLst>
          </p:cNvPr>
          <p:cNvSpPr>
            <a:spLocks noGrp="1"/>
          </p:cNvSpPr>
          <p:nvPr>
            <p:ph idx="1"/>
          </p:nvPr>
        </p:nvSpPr>
        <p:spPr>
          <a:xfrm>
            <a:off x="722312" y="1642783"/>
            <a:ext cx="8946541" cy="4762499"/>
          </a:xfrm>
        </p:spPr>
        <p:txBody>
          <a:bodyPr/>
          <a:lstStyle/>
          <a:p>
            <a:r>
              <a:rPr lang="es-US" sz="2400" dirty="0"/>
              <a:t>La gente no siempre es quien dice ser</a:t>
            </a:r>
            <a:endParaRPr lang="en-US" sz="2400" dirty="0"/>
          </a:p>
          <a:p>
            <a:r>
              <a:rPr lang="es-US" sz="2400" dirty="0"/>
              <a:t>Amigos en línea pueden decir o hacer cosas para ganar tu atención, halagar tu ego, y controlar tu comportamiento</a:t>
            </a:r>
            <a:endParaRPr lang="en-US" sz="2400" dirty="0"/>
          </a:p>
          <a:p>
            <a:pPr lvl="0"/>
            <a:r>
              <a:rPr lang="en-US" sz="2400" dirty="0"/>
              <a:t>Sexting </a:t>
            </a:r>
            <a:r>
              <a:rPr lang="en-US" sz="2400" dirty="0">
                <a:sym typeface="Wingdings" panose="05000000000000000000" pitchFamily="2" charset="2"/>
              </a:rPr>
              <a:t></a:t>
            </a:r>
            <a:r>
              <a:rPr lang="en-US" sz="2400" dirty="0"/>
              <a:t> </a:t>
            </a:r>
            <a:r>
              <a:rPr lang="es-US" dirty="0"/>
              <a:t>el envío de imágenes sexualmente provocativas o desnudas o mensajes vía teléfono celular</a:t>
            </a:r>
            <a:endParaRPr lang="en-US" sz="2400" dirty="0"/>
          </a:p>
          <a:p>
            <a:pPr lvl="1"/>
            <a:r>
              <a:rPr lang="es-US" sz="2000" dirty="0"/>
              <a:t>No puedes crear, enviar o poseer ninguna imagen sexualmente explícita de ti mismo o de cualquier persona menor de 18 años</a:t>
            </a:r>
            <a:r>
              <a:rPr lang="en-US" sz="2000" dirty="0"/>
              <a:t>.</a:t>
            </a:r>
          </a:p>
          <a:p>
            <a:pPr lvl="1"/>
            <a:r>
              <a:rPr lang="es-US" sz="2000" dirty="0"/>
              <a:t>Si la persona es menor de 18 años, esto es ilegal, y esto es pornografía infantil</a:t>
            </a:r>
            <a:endParaRPr lang="en-US" sz="2000" dirty="0"/>
          </a:p>
          <a:p>
            <a:endParaRPr lang="en-US" dirty="0"/>
          </a:p>
          <a:p>
            <a:endParaRPr lang="en-US" dirty="0"/>
          </a:p>
        </p:txBody>
      </p:sp>
    </p:spTree>
    <p:extLst>
      <p:ext uri="{BB962C8B-B14F-4D97-AF65-F5344CB8AC3E}">
        <p14:creationId xmlns:p14="http://schemas.microsoft.com/office/powerpoint/2010/main" val="21879285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4A5C5-759A-4D1D-8E9F-9D24AD349FF0}"/>
              </a:ext>
            </a:extLst>
          </p:cNvPr>
          <p:cNvSpPr>
            <a:spLocks noGrp="1"/>
          </p:cNvSpPr>
          <p:nvPr>
            <p:ph type="title"/>
          </p:nvPr>
        </p:nvSpPr>
        <p:spPr>
          <a:xfrm>
            <a:off x="646111" y="452718"/>
            <a:ext cx="8250239" cy="852207"/>
          </a:xfrm>
        </p:spPr>
        <p:txBody>
          <a:bodyPr/>
          <a:lstStyle/>
          <a:p>
            <a:r>
              <a:rPr lang="es-ES" dirty="0"/>
              <a:t>Los riesgos del mundo en línea</a:t>
            </a:r>
            <a:endParaRPr lang="en-US" dirty="0"/>
          </a:p>
        </p:txBody>
      </p:sp>
      <p:sp>
        <p:nvSpPr>
          <p:cNvPr id="3" name="Content Placeholder 2">
            <a:extLst>
              <a:ext uri="{FF2B5EF4-FFF2-40B4-BE49-F238E27FC236}">
                <a16:creationId xmlns:a16="http://schemas.microsoft.com/office/drawing/2014/main" id="{5F9FC8CA-018D-4ECC-B5DD-0F759C8A5EEE}"/>
              </a:ext>
            </a:extLst>
          </p:cNvPr>
          <p:cNvSpPr>
            <a:spLocks noGrp="1"/>
          </p:cNvSpPr>
          <p:nvPr>
            <p:ph idx="1"/>
          </p:nvPr>
        </p:nvSpPr>
        <p:spPr>
          <a:xfrm>
            <a:off x="779462" y="2052918"/>
            <a:ext cx="8946541" cy="2900081"/>
          </a:xfrm>
        </p:spPr>
        <p:txBody>
          <a:bodyPr/>
          <a:lstStyle/>
          <a:p>
            <a:pPr lvl="0"/>
            <a:r>
              <a:rPr lang="es-US" sz="2800" dirty="0"/>
              <a:t>La solicitud en línea o el tráfico</a:t>
            </a:r>
            <a:r>
              <a:rPr lang="en-US" sz="2800" dirty="0"/>
              <a:t> – </a:t>
            </a:r>
            <a:r>
              <a:rPr lang="es-US" sz="2800" dirty="0"/>
              <a:t>adolescentes son contactados en línea para enviar imágenes desnudas o sugerentes; reclutamiento y explotación de adolescentes para sexo en línea</a:t>
            </a:r>
            <a:endParaRPr lang="en-US" sz="2800" dirty="0"/>
          </a:p>
          <a:p>
            <a:pPr lvl="0"/>
            <a:r>
              <a:rPr lang="en-US" sz="2800" dirty="0"/>
              <a:t>Di NO</a:t>
            </a:r>
          </a:p>
          <a:p>
            <a:endParaRPr lang="en-US" dirty="0"/>
          </a:p>
        </p:txBody>
      </p:sp>
    </p:spTree>
    <p:extLst>
      <p:ext uri="{BB962C8B-B14F-4D97-AF65-F5344CB8AC3E}">
        <p14:creationId xmlns:p14="http://schemas.microsoft.com/office/powerpoint/2010/main" val="32696470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CF04C-1DA3-4110-A83B-5297A7DAC4BC}"/>
              </a:ext>
            </a:extLst>
          </p:cNvPr>
          <p:cNvSpPr>
            <a:spLocks noGrp="1"/>
          </p:cNvSpPr>
          <p:nvPr>
            <p:ph type="title"/>
          </p:nvPr>
        </p:nvSpPr>
        <p:spPr>
          <a:xfrm>
            <a:off x="646112" y="452718"/>
            <a:ext cx="8259764" cy="842682"/>
          </a:xfrm>
        </p:spPr>
        <p:txBody>
          <a:bodyPr/>
          <a:lstStyle/>
          <a:p>
            <a:r>
              <a:rPr lang="es-ES" dirty="0"/>
              <a:t>Los riesgos del mundo en línea</a:t>
            </a:r>
            <a:endParaRPr lang="en-US" dirty="0"/>
          </a:p>
        </p:txBody>
      </p:sp>
      <p:sp>
        <p:nvSpPr>
          <p:cNvPr id="3" name="Content Placeholder 2">
            <a:extLst>
              <a:ext uri="{FF2B5EF4-FFF2-40B4-BE49-F238E27FC236}">
                <a16:creationId xmlns:a16="http://schemas.microsoft.com/office/drawing/2014/main" id="{A1D2381F-0993-415D-BE20-140D9B341830}"/>
              </a:ext>
            </a:extLst>
          </p:cNvPr>
          <p:cNvSpPr>
            <a:spLocks noGrp="1"/>
          </p:cNvSpPr>
          <p:nvPr>
            <p:ph idx="1"/>
          </p:nvPr>
        </p:nvSpPr>
        <p:spPr>
          <a:xfrm>
            <a:off x="646112" y="1862418"/>
            <a:ext cx="8946541" cy="4195481"/>
          </a:xfrm>
        </p:spPr>
        <p:txBody>
          <a:bodyPr/>
          <a:lstStyle/>
          <a:p>
            <a:r>
              <a:rPr lang="es-US" sz="2800" dirty="0"/>
              <a:t>El ciberacoso</a:t>
            </a:r>
            <a:r>
              <a:rPr lang="en-US" sz="2800" dirty="0"/>
              <a:t> </a:t>
            </a:r>
            <a:r>
              <a:rPr lang="en-US" sz="2800" dirty="0">
                <a:sym typeface="Wingdings" panose="05000000000000000000" pitchFamily="2" charset="2"/>
              </a:rPr>
              <a:t> </a:t>
            </a:r>
            <a:r>
              <a:rPr lang="es-US" sz="2800" dirty="0"/>
              <a:t>es el uso de la tecnología para intimidar a alguien</a:t>
            </a:r>
            <a:endParaRPr lang="en-US" sz="2800" dirty="0">
              <a:sym typeface="Wingdings" panose="05000000000000000000" pitchFamily="2" charset="2"/>
            </a:endParaRPr>
          </a:p>
          <a:p>
            <a:r>
              <a:rPr lang="en-US" sz="2800" dirty="0">
                <a:sym typeface="Wingdings" panose="05000000000000000000" pitchFamily="2" charset="2"/>
              </a:rPr>
              <a:t>Ejemplos</a:t>
            </a:r>
          </a:p>
          <a:p>
            <a:r>
              <a:rPr lang="es-US" sz="2800" dirty="0"/>
              <a:t>El acoso cibernético es un delito en todos los Estados</a:t>
            </a:r>
            <a:endParaRPr lang="en-US" sz="2800" dirty="0">
              <a:sym typeface="Wingdings" panose="05000000000000000000" pitchFamily="2" charset="2"/>
            </a:endParaRPr>
          </a:p>
          <a:p>
            <a:r>
              <a:rPr lang="es-US" sz="2800" dirty="0"/>
              <a:t>Si padeces de acoso cibernético</a:t>
            </a:r>
            <a:r>
              <a:rPr lang="en-US" sz="2800" dirty="0">
                <a:sym typeface="Wingdings" panose="05000000000000000000" pitchFamily="2" charset="2"/>
              </a:rPr>
              <a:t>…</a:t>
            </a:r>
          </a:p>
          <a:p>
            <a:r>
              <a:rPr lang="en-US" sz="2800" dirty="0"/>
              <a:t>Si presencias acoso cibernético</a:t>
            </a:r>
            <a:r>
              <a:rPr lang="en-US" sz="2800" dirty="0">
                <a:sym typeface="Wingdings" panose="05000000000000000000" pitchFamily="2" charset="2"/>
              </a:rPr>
              <a:t>…</a:t>
            </a:r>
          </a:p>
          <a:p>
            <a:endParaRPr lang="en-US" dirty="0"/>
          </a:p>
        </p:txBody>
      </p:sp>
    </p:spTree>
    <p:extLst>
      <p:ext uri="{BB962C8B-B14F-4D97-AF65-F5344CB8AC3E}">
        <p14:creationId xmlns:p14="http://schemas.microsoft.com/office/powerpoint/2010/main" val="14523125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6C307-4B3F-4DD0-8DFE-89DC5DC441DA}"/>
              </a:ext>
            </a:extLst>
          </p:cNvPr>
          <p:cNvSpPr>
            <a:spLocks noGrp="1"/>
          </p:cNvSpPr>
          <p:nvPr>
            <p:ph type="title"/>
          </p:nvPr>
        </p:nvSpPr>
        <p:spPr>
          <a:xfrm>
            <a:off x="646111" y="452718"/>
            <a:ext cx="9404723" cy="937932"/>
          </a:xfrm>
        </p:spPr>
        <p:txBody>
          <a:bodyPr/>
          <a:lstStyle/>
          <a:p>
            <a:r>
              <a:rPr lang="es-ES" dirty="0"/>
              <a:t>Usando las redes sociales e internet </a:t>
            </a:r>
            <a:r>
              <a:rPr lang="en-US" dirty="0"/>
              <a:t>	</a:t>
            </a:r>
          </a:p>
        </p:txBody>
      </p:sp>
      <p:sp>
        <p:nvSpPr>
          <p:cNvPr id="3" name="Content Placeholder 2">
            <a:extLst>
              <a:ext uri="{FF2B5EF4-FFF2-40B4-BE49-F238E27FC236}">
                <a16:creationId xmlns:a16="http://schemas.microsoft.com/office/drawing/2014/main" id="{FAEBE77B-ABE6-4B6F-A8D0-8B202ADAA62E}"/>
              </a:ext>
            </a:extLst>
          </p:cNvPr>
          <p:cNvSpPr>
            <a:spLocks noGrp="1"/>
          </p:cNvSpPr>
          <p:nvPr>
            <p:ph idx="1"/>
          </p:nvPr>
        </p:nvSpPr>
        <p:spPr>
          <a:xfrm>
            <a:off x="1103312" y="2052919"/>
            <a:ext cx="7878763" cy="2595282"/>
          </a:xfrm>
        </p:spPr>
        <p:txBody>
          <a:bodyPr>
            <a:normAutofit/>
          </a:bodyPr>
          <a:lstStyle/>
          <a:p>
            <a:r>
              <a:rPr lang="en-US" sz="2800" dirty="0"/>
              <a:t>Piensa</a:t>
            </a:r>
          </a:p>
          <a:p>
            <a:r>
              <a:rPr lang="en-US" sz="2800" dirty="0"/>
              <a:t>Controla</a:t>
            </a:r>
          </a:p>
          <a:p>
            <a:r>
              <a:rPr lang="en-US" sz="2800" dirty="0"/>
              <a:t>Resiste</a:t>
            </a:r>
          </a:p>
          <a:p>
            <a:r>
              <a:rPr lang="en-US" sz="2800" dirty="0"/>
              <a:t>Aprende </a:t>
            </a:r>
          </a:p>
        </p:txBody>
      </p:sp>
    </p:spTree>
    <p:extLst>
      <p:ext uri="{BB962C8B-B14F-4D97-AF65-F5344CB8AC3E}">
        <p14:creationId xmlns:p14="http://schemas.microsoft.com/office/powerpoint/2010/main" val="41846764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669</TotalTime>
  <Words>2037</Words>
  <Application>Microsoft Office PowerPoint</Application>
  <PresentationFormat>Widescreen</PresentationFormat>
  <Paragraphs>283</Paragraphs>
  <Slides>12</Slides>
  <Notes>12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Wingdings</vt:lpstr>
      <vt:lpstr>Wingdings 3</vt:lpstr>
      <vt:lpstr>Ion</vt:lpstr>
      <vt:lpstr> Uso de Internet  y las redes sociales </vt:lpstr>
      <vt:lpstr>Lección básica de seguridad</vt:lpstr>
      <vt:lpstr>Seguridad de las Redes Sociales  y Ciudadanía Digital </vt:lpstr>
      <vt:lpstr>Reglas Generales para el Uso Seguro</vt:lpstr>
      <vt:lpstr>Vamos a ver…</vt:lpstr>
      <vt:lpstr>Política Escolar de las Redes  Sociales</vt:lpstr>
      <vt:lpstr>El buen uso de las redes sociales e internet</vt:lpstr>
      <vt:lpstr>Los riesgos del mundo en línea</vt:lpstr>
      <vt:lpstr>Los riesgos del mundo en línea</vt:lpstr>
      <vt:lpstr>Los riesgos del mundo en línea</vt:lpstr>
      <vt:lpstr>Los riesgos del mundo en línea</vt:lpstr>
      <vt:lpstr>Usando las redes sociales e internet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THE INTERNET &amp;  SOCIAL MEDIA</dc:title>
  <dc:creator>Catherine Cicchiello</dc:creator>
  <cp:lastModifiedBy>Catherine Cicchiello</cp:lastModifiedBy>
  <cp:revision>69</cp:revision>
  <cp:lastPrinted>2018-08-03T14:26:05Z</cp:lastPrinted>
  <dcterms:created xsi:type="dcterms:W3CDTF">2018-07-13T12:51:41Z</dcterms:created>
  <dcterms:modified xsi:type="dcterms:W3CDTF">2019-09-10T16:06:24Z</dcterms:modified>
</cp:coreProperties>
</file>