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4"/>
  </p:notesMasterIdLst>
  <p:handoutMasterIdLst>
    <p:handoutMasterId r:id="rId15"/>
  </p:handoutMasterIdLst>
  <p:sldIdLst>
    <p:sldId id="256" r:id="rId2"/>
    <p:sldId id="257" r:id="rId3"/>
    <p:sldId id="258" r:id="rId4"/>
    <p:sldId id="259" r:id="rId5"/>
    <p:sldId id="267" r:id="rId6"/>
    <p:sldId id="260" r:id="rId7"/>
    <p:sldId id="262" r:id="rId8"/>
    <p:sldId id="261" r:id="rId9"/>
    <p:sldId id="263" r:id="rId10"/>
    <p:sldId id="264" r:id="rId11"/>
    <p:sldId id="265" r:id="rId12"/>
    <p:sldId id="266" r:id="rId1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4995" autoAdjust="0"/>
    <p:restoredTop sz="62811" autoAdjust="0"/>
  </p:normalViewPr>
  <p:slideViewPr>
    <p:cSldViewPr snapToGrid="0">
      <p:cViewPr varScale="1">
        <p:scale>
          <a:sx n="54" d="100"/>
          <a:sy n="54" d="100"/>
        </p:scale>
        <p:origin x="1810"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4" d="100"/>
          <a:sy n="64" d="100"/>
        </p:scale>
        <p:origin x="3158"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D74AE0-E3E5-4656-BF1D-1802186C3DDA}"/>
              </a:ext>
            </a:extLst>
          </p:cNvPr>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r>
              <a:rPr lang="en-US"/>
              <a:t>DRAFT </a:t>
            </a:r>
          </a:p>
        </p:txBody>
      </p:sp>
      <p:sp>
        <p:nvSpPr>
          <p:cNvPr id="3" name="Date Placeholder 2">
            <a:extLst>
              <a:ext uri="{FF2B5EF4-FFF2-40B4-BE49-F238E27FC236}">
                <a16:creationId xmlns:a16="http://schemas.microsoft.com/office/drawing/2014/main" id="{319014E8-9BA0-429B-9CFE-9DF78823E8AA}"/>
              </a:ext>
            </a:extLst>
          </p:cNvPr>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36AD4638-EB1C-4E15-8ABB-1AB0D132314D}" type="datetimeFigureOut">
              <a:rPr lang="en-US" smtClean="0"/>
              <a:t>9/11/2019</a:t>
            </a:fld>
            <a:endParaRPr lang="en-US"/>
          </a:p>
        </p:txBody>
      </p:sp>
      <p:sp>
        <p:nvSpPr>
          <p:cNvPr id="4" name="Footer Placeholder 3">
            <a:extLst>
              <a:ext uri="{FF2B5EF4-FFF2-40B4-BE49-F238E27FC236}">
                <a16:creationId xmlns:a16="http://schemas.microsoft.com/office/drawing/2014/main" id="{4C526796-0ADB-4CAD-8139-7B396513135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Safe environment training – 9th grade</a:t>
            </a:r>
          </a:p>
        </p:txBody>
      </p:sp>
      <p:sp>
        <p:nvSpPr>
          <p:cNvPr id="5" name="Slide Number Placeholder 4">
            <a:extLst>
              <a:ext uri="{FF2B5EF4-FFF2-40B4-BE49-F238E27FC236}">
                <a16:creationId xmlns:a16="http://schemas.microsoft.com/office/drawing/2014/main" id="{FC2716C9-42E7-4FE7-8467-9875340F0B2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EF9DD66-B15A-43EE-8277-2995D416A874}" type="slidenum">
              <a:rPr lang="en-US" smtClean="0"/>
              <a:t>‹#›</a:t>
            </a:fld>
            <a:endParaRPr lang="en-US"/>
          </a:p>
        </p:txBody>
      </p:sp>
    </p:spTree>
    <p:extLst>
      <p:ext uri="{BB962C8B-B14F-4D97-AF65-F5344CB8AC3E}">
        <p14:creationId xmlns:p14="http://schemas.microsoft.com/office/powerpoint/2010/main" val="73717589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E111DEF2-0044-417A-897F-EA3062353016}" type="datetimeFigureOut">
              <a:rPr lang="en-US" smtClean="0"/>
              <a:t>9/11/2019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78FB659-3DC2-4C19-AFEC-D19C5A8D097B}" type="slidenum">
              <a:rPr lang="en-US" smtClean="0"/>
              <a:t>‹#›</a:t>
            </a:fld>
            <a:endParaRPr lang="en-US" dirty="0"/>
          </a:p>
        </p:txBody>
      </p:sp>
      <p:sp>
        <p:nvSpPr>
          <p:cNvPr id="8" name="Header Placeholder 7">
            <a:extLst>
              <a:ext uri="{FF2B5EF4-FFF2-40B4-BE49-F238E27FC236}">
                <a16:creationId xmlns:a16="http://schemas.microsoft.com/office/drawing/2014/main" id="{C3B6EA15-45A0-461E-AC96-01F1517E319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2000"/>
            </a:lvl1pPr>
          </a:lstStyle>
          <a:p>
            <a:r>
              <a:rPr lang="en-US" dirty="0"/>
              <a:t>DRAFT </a:t>
            </a:r>
          </a:p>
        </p:txBody>
      </p:sp>
      <p:sp>
        <p:nvSpPr>
          <p:cNvPr id="9" name="Footer Placeholder 8">
            <a:extLst>
              <a:ext uri="{FF2B5EF4-FFF2-40B4-BE49-F238E27FC236}">
                <a16:creationId xmlns:a16="http://schemas.microsoft.com/office/drawing/2014/main" id="{EAA085AE-FA84-4381-8DB3-9E2CBC8E8FD1}"/>
              </a:ext>
            </a:extLst>
          </p:cNvPr>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400"/>
            </a:lvl1pPr>
          </a:lstStyle>
          <a:p>
            <a:r>
              <a:rPr lang="en-US" dirty="0"/>
              <a:t>Safe environment training – 9</a:t>
            </a:r>
            <a:r>
              <a:rPr lang="en-US" baseline="30000" dirty="0"/>
              <a:t>th</a:t>
            </a:r>
            <a:r>
              <a:rPr lang="en-US" dirty="0"/>
              <a:t> grade</a:t>
            </a:r>
          </a:p>
        </p:txBody>
      </p:sp>
    </p:spTree>
    <p:extLst>
      <p:ext uri="{BB962C8B-B14F-4D97-AF65-F5344CB8AC3E}">
        <p14:creationId xmlns:p14="http://schemas.microsoft.com/office/powerpoint/2010/main" val="2365184391"/>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nn.com/2015/11/03/health/teens-tweens-media-screen-use-repor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and any additional staff that are present to assist with the presentation.</a:t>
            </a:r>
          </a:p>
          <a:p>
            <a:endParaRPr lang="en-US" dirty="0"/>
          </a:p>
          <a:p>
            <a:r>
              <a:rPr lang="en-US" dirty="0"/>
              <a:t>Lead the group in prayer.</a:t>
            </a:r>
          </a:p>
          <a:p>
            <a:endParaRPr lang="en-US" dirty="0"/>
          </a:p>
          <a:p>
            <a:r>
              <a:rPr lang="en-US" dirty="0"/>
              <a:t>Explain the purpose of this personal safety training lesson.   We know the students have been using the internet and maybe even social media.  However, now that they attend a Catholic high school there are expectations about their use of it.  Moreover, we are concerned that the students be safe while online.</a:t>
            </a:r>
          </a:p>
          <a:p>
            <a:endParaRPr lang="en-US" dirty="0"/>
          </a:p>
          <a:p>
            <a:r>
              <a:rPr lang="en-US" dirty="0"/>
              <a:t>Training session goals</a:t>
            </a:r>
          </a:p>
          <a:p>
            <a:pPr marL="174708" indent="-174708">
              <a:buFont typeface="Arial" panose="020B0604020202020204" pitchFamily="34" charset="0"/>
              <a:buChar char="•"/>
            </a:pPr>
            <a:r>
              <a:rPr lang="en-US" dirty="0"/>
              <a:t>Review basic personal safety lessons learned in Catholic grade schools.</a:t>
            </a:r>
          </a:p>
          <a:p>
            <a:pPr marL="174708" indent="-174708">
              <a:buFont typeface="Arial" panose="020B0604020202020204" pitchFamily="34" charset="0"/>
              <a:buChar char="•"/>
            </a:pPr>
            <a:r>
              <a:rPr lang="en-US" dirty="0"/>
              <a:t>Learn about social media safety and digital citizenship expectations for Catholic high school students</a:t>
            </a:r>
          </a:p>
          <a:p>
            <a:pPr marL="174708" indent="-174708">
              <a:buFont typeface="Arial" panose="020B0604020202020204" pitchFamily="34" charset="0"/>
              <a:buChar char="•"/>
            </a:pPr>
            <a:r>
              <a:rPr lang="en-US" dirty="0"/>
              <a:t>Discuss school’s internet and social media policies</a:t>
            </a:r>
          </a:p>
          <a:p>
            <a:pPr marL="174708" indent="-174708">
              <a:buFont typeface="Arial" panose="020B0604020202020204" pitchFamily="34" charset="0"/>
              <a:buChar char="•"/>
            </a:pPr>
            <a:r>
              <a:rPr lang="en-US" dirty="0"/>
              <a:t>Discuss some risks with the online environment and how to avoid or respond to them</a:t>
            </a:r>
          </a:p>
          <a:p>
            <a:pPr marL="174708" indent="-174708">
              <a:buFont typeface="Arial" panose="020B0604020202020204" pitchFamily="34" charset="0"/>
              <a:buChar char="•"/>
            </a:pPr>
            <a:r>
              <a:rPr lang="en-US" dirty="0"/>
              <a:t>Introduce topic of impulsive behavior and ways to control its negative consequences</a:t>
            </a:r>
          </a:p>
        </p:txBody>
      </p:sp>
      <p:sp>
        <p:nvSpPr>
          <p:cNvPr id="4" name="Slide Number Placeholder 3"/>
          <p:cNvSpPr>
            <a:spLocks noGrp="1"/>
          </p:cNvSpPr>
          <p:nvPr>
            <p:ph type="sldNum" sz="quarter" idx="10"/>
          </p:nvPr>
        </p:nvSpPr>
        <p:spPr/>
        <p:txBody>
          <a:bodyPr/>
          <a:lstStyle/>
          <a:p>
            <a:fld id="{578FB659-3DC2-4C19-AFEC-D19C5A8D097B}" type="slidenum">
              <a:rPr lang="en-US" smtClean="0"/>
              <a:t>1</a:t>
            </a:fld>
            <a:endParaRPr lang="en-US"/>
          </a:p>
        </p:txBody>
      </p:sp>
      <p:sp>
        <p:nvSpPr>
          <p:cNvPr id="5" name="Footer Placeholder 4">
            <a:extLst>
              <a:ext uri="{FF2B5EF4-FFF2-40B4-BE49-F238E27FC236}">
                <a16:creationId xmlns:a16="http://schemas.microsoft.com/office/drawing/2014/main" id="{B8565829-1E31-46E1-9FD4-066C3CF45A82}"/>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3DE324D0-20E6-40F9-AD7A-5C9D8D213EEA}"/>
              </a:ext>
            </a:extLst>
          </p:cNvPr>
          <p:cNvSpPr>
            <a:spLocks noGrp="1"/>
          </p:cNvSpPr>
          <p:nvPr>
            <p:ph type="hdr" sz="quarter" idx="12"/>
          </p:nvPr>
        </p:nvSpPr>
        <p:spPr/>
        <p:txBody>
          <a:bodyPr/>
          <a:lstStyle/>
          <a:p>
            <a:r>
              <a:rPr lang="en-US" sz="1200" dirty="0"/>
              <a:t>Diocese of Fort Wayne-South Bend</a:t>
            </a:r>
          </a:p>
          <a:p>
            <a:endParaRPr lang="en-US" dirty="0"/>
          </a:p>
        </p:txBody>
      </p:sp>
    </p:spTree>
    <p:extLst>
      <p:ext uri="{BB962C8B-B14F-4D97-AF65-F5344CB8AC3E}">
        <p14:creationId xmlns:p14="http://schemas.microsoft.com/office/powerpoint/2010/main" val="968126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Review basic personal safety lessons learned in Catholic grade schools or in parish religious education programs.</a:t>
            </a:r>
            <a:endParaRPr lang="en-US" dirty="0"/>
          </a:p>
          <a:p>
            <a:r>
              <a:rPr lang="en-US" dirty="0"/>
              <a:t> </a:t>
            </a:r>
          </a:p>
          <a:p>
            <a:pPr marL="174708" indent="-174708">
              <a:buFont typeface="Arial" panose="020B0604020202020204" pitchFamily="34" charset="0"/>
              <a:buChar char="•"/>
            </a:pPr>
            <a:r>
              <a:rPr lang="en-US" dirty="0"/>
              <a:t>God created you and loves you.  God made your bodies for good purposes.</a:t>
            </a:r>
          </a:p>
          <a:p>
            <a:pPr marL="174708" indent="-174708">
              <a:buFont typeface="Arial" panose="020B0604020202020204" pitchFamily="34" charset="0"/>
              <a:buChar char="•"/>
            </a:pPr>
            <a:r>
              <a:rPr lang="en-US" dirty="0"/>
              <a:t>You each have personal space that is to be respected by others.</a:t>
            </a:r>
          </a:p>
          <a:p>
            <a:pPr marL="174708" indent="-174708">
              <a:buFont typeface="Arial" panose="020B0604020202020204" pitchFamily="34" charset="0"/>
              <a:buChar char="•"/>
            </a:pPr>
            <a:r>
              <a:rPr lang="en-US" dirty="0"/>
              <a:t>You should treat yourselves and others with respect and care (the golden rule).  </a:t>
            </a:r>
          </a:p>
          <a:p>
            <a:pPr marL="174708" indent="-174708">
              <a:buFont typeface="Arial" panose="020B0604020202020204" pitchFamily="34" charset="0"/>
              <a:buChar char="•"/>
            </a:pPr>
            <a:r>
              <a:rPr lang="en-US" dirty="0"/>
              <a:t>Some touches are safe, some are unsafe.</a:t>
            </a:r>
          </a:p>
          <a:p>
            <a:pPr marL="174708" indent="-174708">
              <a:buFont typeface="Arial" panose="020B0604020202020204" pitchFamily="34" charset="0"/>
              <a:buChar char="•"/>
            </a:pPr>
            <a:r>
              <a:rPr lang="en-US" dirty="0"/>
              <a:t>You have internal warning signs or sirens that let you know when you are in danger.</a:t>
            </a:r>
          </a:p>
          <a:p>
            <a:pPr marL="174708" indent="-174708">
              <a:buFont typeface="Arial" panose="020B0604020202020204" pitchFamily="34" charset="0"/>
              <a:buChar char="•"/>
            </a:pPr>
            <a:r>
              <a:rPr lang="en-US" dirty="0"/>
              <a:t>If you are ever in danger, are not being respected, or are being touched in an unsafe way, you should get away.  Sexually using or abusing another person is morally and legally wrong and will not be tolerated.   </a:t>
            </a:r>
          </a:p>
          <a:p>
            <a:pPr marL="174708" indent="-174708">
              <a:buFont typeface="Arial" panose="020B0604020202020204" pitchFamily="34" charset="0"/>
              <a:buChar char="•"/>
            </a:pPr>
            <a:r>
              <a:rPr lang="en-US" dirty="0"/>
              <a:t>There are adults in your life to care for and protect you. </a:t>
            </a:r>
          </a:p>
          <a:p>
            <a:pPr marL="174708" indent="-174708">
              <a:buFont typeface="Arial" panose="020B0604020202020204" pitchFamily="34" charset="0"/>
              <a:buChar char="•"/>
            </a:pPr>
            <a:r>
              <a:rPr lang="en-US" dirty="0"/>
              <a:t>Get help from one of these adults.  Keep telling and asking until you get the help you need. </a:t>
            </a:r>
          </a:p>
          <a:p>
            <a:pPr marL="174708" indent="-174708">
              <a:buFont typeface="Arial" panose="020B0604020202020204" pitchFamily="34" charset="0"/>
              <a:buChar char="•"/>
            </a:pPr>
            <a:r>
              <a:rPr lang="en-US" dirty="0"/>
              <a:t>Where to go for help at our school….(fill in with names).</a:t>
            </a:r>
          </a:p>
        </p:txBody>
      </p:sp>
      <p:sp>
        <p:nvSpPr>
          <p:cNvPr id="4" name="Slide Number Placeholder 3"/>
          <p:cNvSpPr>
            <a:spLocks noGrp="1"/>
          </p:cNvSpPr>
          <p:nvPr>
            <p:ph type="sldNum" sz="quarter" idx="10"/>
          </p:nvPr>
        </p:nvSpPr>
        <p:spPr/>
        <p:txBody>
          <a:bodyPr/>
          <a:lstStyle/>
          <a:p>
            <a:fld id="{578FB659-3DC2-4C19-AFEC-D19C5A8D097B}" type="slidenum">
              <a:rPr lang="en-US" smtClean="0"/>
              <a:t>2</a:t>
            </a:fld>
            <a:endParaRPr lang="en-US"/>
          </a:p>
        </p:txBody>
      </p:sp>
      <p:sp>
        <p:nvSpPr>
          <p:cNvPr id="5" name="Footer Placeholder 4">
            <a:extLst>
              <a:ext uri="{FF2B5EF4-FFF2-40B4-BE49-F238E27FC236}">
                <a16:creationId xmlns:a16="http://schemas.microsoft.com/office/drawing/2014/main" id="{FA106AD1-584C-44DC-B6CF-25B5C49B2184}"/>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88DA403F-BE65-4203-B6AC-480C084C3495}"/>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295264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Why talk about social media and the internet?</a:t>
            </a:r>
          </a:p>
          <a:p>
            <a:endParaRPr lang="en-US" dirty="0"/>
          </a:p>
          <a:p>
            <a:pPr marL="174708" indent="-174708">
              <a:buFont typeface="Arial" panose="020B0604020202020204" pitchFamily="34" charset="0"/>
              <a:buChar char="•"/>
            </a:pPr>
            <a:r>
              <a:rPr lang="en-US" dirty="0"/>
              <a:t>So that your use of these is positive for you and others.</a:t>
            </a:r>
          </a:p>
          <a:p>
            <a:pPr marL="174708" indent="-174708">
              <a:buFont typeface="Arial" panose="020B0604020202020204" pitchFamily="34" charset="0"/>
              <a:buChar char="•"/>
            </a:pPr>
            <a:r>
              <a:rPr lang="en-US" dirty="0"/>
              <a:t>So you do not have to deal with consequences of sharing too much information online</a:t>
            </a:r>
          </a:p>
          <a:p>
            <a:pPr marL="174708" indent="-174708">
              <a:buFont typeface="Arial" panose="020B0604020202020204" pitchFamily="34" charset="0"/>
              <a:buChar char="•"/>
            </a:pPr>
            <a:r>
              <a:rPr lang="en-US" dirty="0"/>
              <a:t>So you know how to stop cyberbullying if it is happening to you or others</a:t>
            </a:r>
          </a:p>
          <a:p>
            <a:pPr marL="174708" indent="-174708">
              <a:buFont typeface="Arial" panose="020B0604020202020204" pitchFamily="34" charset="0"/>
              <a:buChar char="•"/>
            </a:pPr>
            <a:r>
              <a:rPr lang="en-US" dirty="0"/>
              <a:t>So you know how to respond to online sexual requests</a:t>
            </a:r>
          </a:p>
          <a:p>
            <a:pPr marL="174708" indent="-174708">
              <a:buFont typeface="Arial" panose="020B0604020202020204" pitchFamily="34" charset="0"/>
              <a:buChar char="•"/>
            </a:pPr>
            <a:r>
              <a:rPr lang="en-US" dirty="0"/>
              <a:t>And so you don’t violate school policy and incur the discipline that follows</a:t>
            </a:r>
          </a:p>
          <a:p>
            <a:r>
              <a:rPr lang="en-US" dirty="0"/>
              <a:t> </a:t>
            </a:r>
          </a:p>
          <a:p>
            <a:r>
              <a:rPr lang="en-US" dirty="0"/>
              <a:t>Common Sense Media study 2015 – teens spend up to 9 hours on social media every day</a:t>
            </a:r>
          </a:p>
          <a:p>
            <a:r>
              <a:rPr lang="en-US" u="sng" dirty="0">
                <a:hlinkClick r:id="rId3"/>
              </a:rPr>
              <a:t>https://www.cnn.com/2015/11/03/health/teens-tweens-media-screen-use-report/</a:t>
            </a:r>
            <a:r>
              <a:rPr lang="en-US" dirty="0"/>
              <a:t> </a:t>
            </a:r>
          </a:p>
          <a:p>
            <a:r>
              <a:rPr lang="en-US" dirty="0"/>
              <a:t>This is more time than spent in class learning, sleeping, or with family, etc.</a:t>
            </a:r>
          </a:p>
          <a:p>
            <a:r>
              <a:rPr lang="en-US" dirty="0"/>
              <a:t>Is this a life out of balance?</a:t>
            </a:r>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3</a:t>
            </a:fld>
            <a:endParaRPr lang="en-US"/>
          </a:p>
        </p:txBody>
      </p:sp>
      <p:sp>
        <p:nvSpPr>
          <p:cNvPr id="5" name="Footer Placeholder 4">
            <a:extLst>
              <a:ext uri="{FF2B5EF4-FFF2-40B4-BE49-F238E27FC236}">
                <a16:creationId xmlns:a16="http://schemas.microsoft.com/office/drawing/2014/main" id="{10A9C378-8890-45CD-92C9-22703166488A}"/>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426648C8-B4F8-4CBC-808A-A9D23FF41C16}"/>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256860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General Rules for safe use of social media</a:t>
            </a:r>
          </a:p>
          <a:p>
            <a:endParaRPr lang="en-US" dirty="0"/>
          </a:p>
          <a:p>
            <a:pPr marL="174708" indent="-174708">
              <a:buFont typeface="Arial" panose="020B0604020202020204" pitchFamily="34" charset="0"/>
              <a:buChar char="•"/>
            </a:pPr>
            <a:r>
              <a:rPr lang="en-US" dirty="0"/>
              <a:t>To limit misunderstandings, consider the following before posting content online:</a:t>
            </a:r>
          </a:p>
          <a:p>
            <a:pPr marL="640594" lvl="1" indent="-174708">
              <a:buFont typeface="Arial" panose="020B0604020202020204" pitchFamily="34" charset="0"/>
              <a:buChar char="•"/>
            </a:pPr>
            <a:r>
              <a:rPr lang="en-US" dirty="0"/>
              <a:t>Would the adults in my life - parents, relatives, teachers, coaches and employers - think this is appropriate?</a:t>
            </a:r>
          </a:p>
          <a:p>
            <a:pPr marL="640594" lvl="1" indent="-174708">
              <a:buFont typeface="Arial" panose="020B0604020202020204" pitchFamily="34" charset="0"/>
              <a:buChar char="•"/>
            </a:pPr>
            <a:r>
              <a:rPr lang="en-US" dirty="0"/>
              <a:t>Could this get me into trouble at school, at home, at work, on club teams, or with the law?</a:t>
            </a:r>
          </a:p>
          <a:p>
            <a:pPr marL="640594" lvl="1" indent="-174708">
              <a:buFont typeface="Arial" panose="020B0604020202020204" pitchFamily="34" charset="0"/>
              <a:buChar char="•"/>
            </a:pPr>
            <a:r>
              <a:rPr lang="en-US" dirty="0"/>
              <a:t>Who might be hurt or embarrassed by this content?</a:t>
            </a:r>
          </a:p>
          <a:p>
            <a:pPr marL="640594" lvl="1" indent="-174708">
              <a:buFont typeface="Arial" panose="020B0604020202020204" pitchFamily="34" charset="0"/>
              <a:buChar char="•"/>
            </a:pPr>
            <a:r>
              <a:rPr lang="en-US" dirty="0"/>
              <a:t>Does it give any information about me or another person that should not be shared? </a:t>
            </a:r>
          </a:p>
          <a:p>
            <a:pPr marL="640594" lvl="1" indent="-174708">
              <a:buFont typeface="Arial" panose="020B0604020202020204" pitchFamily="34" charset="0"/>
              <a:buChar char="•"/>
            </a:pPr>
            <a:r>
              <a:rPr lang="en-US" dirty="0"/>
              <a:t>What does this content say about the kind of person I am? Is that how I want to be seen?</a:t>
            </a:r>
          </a:p>
          <a:p>
            <a:pPr marL="640594" lvl="1" indent="-174708">
              <a:buFont typeface="Arial" panose="020B0604020202020204" pitchFamily="34" charset="0"/>
              <a:buChar char="•"/>
            </a:pPr>
            <a:r>
              <a:rPr lang="en-US" dirty="0"/>
              <a:t>How could this impact my future opportunities, such as scholarships, college acceptances and employment?</a:t>
            </a:r>
          </a:p>
          <a:p>
            <a:pPr marL="640594" lvl="1" indent="-174708">
              <a:buFont typeface="Arial" panose="020B0604020202020204" pitchFamily="34" charset="0"/>
              <a:buChar char="•"/>
            </a:pPr>
            <a:r>
              <a:rPr lang="en-US" dirty="0"/>
              <a:t>Would I say this directly to the person?</a:t>
            </a:r>
          </a:p>
          <a:p>
            <a:pPr marL="640594" lvl="1" indent="-174708">
              <a:buFont typeface="Arial" panose="020B0604020202020204" pitchFamily="34" charset="0"/>
              <a:buChar char="•"/>
            </a:pPr>
            <a:r>
              <a:rPr lang="en-US" dirty="0"/>
              <a:t>Avoid impulsive responses or posts, those that are made in a hasty manner without consideration or forethought.  </a:t>
            </a:r>
          </a:p>
          <a:p>
            <a:pPr marL="640594" lvl="1" indent="-174708" defTabSz="931774">
              <a:buFont typeface="Arial" panose="020B0604020202020204" pitchFamily="34" charset="0"/>
              <a:buChar char="•"/>
              <a:defRPr/>
            </a:pPr>
            <a:r>
              <a:rPr lang="en-US" dirty="0"/>
              <a:t>If it is inappropriate to say or do offline, then it is inappropriate online. </a:t>
            </a:r>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4</a:t>
            </a:fld>
            <a:endParaRPr lang="en-US"/>
          </a:p>
        </p:txBody>
      </p:sp>
      <p:sp>
        <p:nvSpPr>
          <p:cNvPr id="5" name="Footer Placeholder 4">
            <a:extLst>
              <a:ext uri="{FF2B5EF4-FFF2-40B4-BE49-F238E27FC236}">
                <a16:creationId xmlns:a16="http://schemas.microsoft.com/office/drawing/2014/main" id="{B4B2250D-1E00-4E71-AC40-6A20A62CC6E2}"/>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11458F10-CDDF-4AAE-8A42-4A705658B77C}"/>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3751649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Show </a:t>
            </a:r>
            <a:r>
              <a:rPr lang="en-US" dirty="0" err="1"/>
              <a:t>Netsmartz</a:t>
            </a:r>
            <a:r>
              <a:rPr lang="en-US" dirty="0"/>
              <a:t> video:  Two Kinds of Stupid   found at </a:t>
            </a:r>
            <a:r>
              <a:rPr lang="en-US" dirty="0">
                <a:sym typeface="Wingdings" panose="05000000000000000000" pitchFamily="2" charset="2"/>
              </a:rPr>
              <a:t> </a:t>
            </a:r>
            <a:r>
              <a:rPr lang="en-US" dirty="0"/>
              <a:t>https://www.netsmartz.org/RealLifeStories/TwoKindsOfStupid </a:t>
            </a:r>
          </a:p>
          <a:p>
            <a:pPr marL="174708" indent="-174708">
              <a:buFont typeface="Arial" panose="020B0604020202020204" pitchFamily="34" charset="0"/>
              <a:buChar char="•"/>
            </a:pPr>
            <a:endParaRPr lang="en-US" dirty="0"/>
          </a:p>
          <a:p>
            <a:pPr marL="174708" indent="-174708">
              <a:buFont typeface="Arial" panose="020B0604020202020204" pitchFamily="34" charset="0"/>
              <a:buChar char="•"/>
            </a:pPr>
            <a:r>
              <a:rPr lang="en-US" dirty="0"/>
              <a:t>Discussion</a:t>
            </a:r>
          </a:p>
          <a:p>
            <a:pPr marL="0" indent="0">
              <a:buFont typeface="Arial" panose="020B0604020202020204" pitchFamily="34" charset="0"/>
              <a:buNone/>
            </a:pPr>
            <a:endParaRPr lang="en-US" dirty="0"/>
          </a:p>
          <a:p>
            <a:pPr marL="228600" indent="-228600">
              <a:buAutoNum type="arabicPeriod"/>
            </a:pPr>
            <a:r>
              <a:rPr lang="en-US" sz="1200" b="0" i="0" u="none" strike="noStrike" kern="1200" baseline="0" dirty="0">
                <a:solidFill>
                  <a:schemeClr val="tx1"/>
                </a:solidFill>
                <a:latin typeface="+mn-lt"/>
                <a:ea typeface="+mn-ea"/>
                <a:cs typeface="+mn-cs"/>
              </a:rPr>
              <a:t>Why does Eduardo say he was two kinds of stupid?</a:t>
            </a:r>
          </a:p>
          <a:p>
            <a:pPr marL="0" indent="0">
              <a:buNone/>
            </a:pP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 only did he violate the Student Athlete Code of Conduct, he posted</a:t>
            </a:r>
          </a:p>
          <a:p>
            <a:r>
              <a:rPr lang="en-US" sz="1200" b="0" i="0" u="none" strike="noStrike" kern="1200" baseline="0" dirty="0">
                <a:solidFill>
                  <a:schemeClr val="tx1"/>
                </a:solidFill>
                <a:latin typeface="+mn-lt"/>
                <a:ea typeface="+mn-ea"/>
                <a:cs typeface="+mn-cs"/>
              </a:rPr>
              <a:t>the party pictures online where he lost control of them. He made two poor</a:t>
            </a:r>
          </a:p>
          <a:p>
            <a:r>
              <a:rPr lang="en-US" sz="1200" b="0" i="0" u="none" strike="noStrike" kern="1200" baseline="0" dirty="0">
                <a:solidFill>
                  <a:schemeClr val="tx1"/>
                </a:solidFill>
                <a:latin typeface="+mn-lt"/>
                <a:ea typeface="+mn-ea"/>
                <a:cs typeface="+mn-cs"/>
              </a:rPr>
              <a:t>decisions that resulted in some serious consequences.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2. What could Eduardo have done to prevent the pictures from getting out?</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Nothing. Once he posted them online, he lost control of them because anyone</a:t>
            </a:r>
          </a:p>
          <a:p>
            <a:r>
              <a:rPr lang="en-US" sz="1200" b="0" i="0" u="none" strike="noStrike" kern="1200" baseline="0" dirty="0">
                <a:solidFill>
                  <a:schemeClr val="tx1"/>
                </a:solidFill>
                <a:latin typeface="+mn-lt"/>
                <a:ea typeface="+mn-ea"/>
                <a:cs typeface="+mn-cs"/>
              </a:rPr>
              <a:t>on his friends list could copy them and post them elsewhere, or print them</a:t>
            </a:r>
          </a:p>
          <a:p>
            <a:r>
              <a:rPr lang="en-US" sz="1200" b="0" i="0" u="none" strike="noStrike" kern="1200" baseline="0" dirty="0">
                <a:solidFill>
                  <a:schemeClr val="tx1"/>
                </a:solidFill>
                <a:latin typeface="+mn-lt"/>
                <a:ea typeface="+mn-ea"/>
                <a:cs typeface="+mn-cs"/>
              </a:rPr>
              <a:t>out. The only way to control them would have been to not have taken them in</a:t>
            </a:r>
          </a:p>
          <a:p>
            <a:r>
              <a:rPr lang="en-US" sz="1200" b="0" i="0" u="none" strike="noStrike" kern="1200" baseline="0" dirty="0">
                <a:solidFill>
                  <a:schemeClr val="tx1"/>
                </a:solidFill>
                <a:latin typeface="+mn-lt"/>
                <a:ea typeface="+mn-ea"/>
                <a:cs typeface="+mn-cs"/>
              </a:rPr>
              <a:t>the first place.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3. What are the possible consequences for posting party pictures online?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Like Eduardo, you could be suspended for breaking a student code of conduct</a:t>
            </a:r>
          </a:p>
          <a:p>
            <a:r>
              <a:rPr lang="en-US" sz="1200" b="0" i="0" u="none" strike="noStrike" kern="1200" baseline="0" dirty="0">
                <a:solidFill>
                  <a:schemeClr val="tx1"/>
                </a:solidFill>
                <a:latin typeface="+mn-lt"/>
                <a:ea typeface="+mn-ea"/>
                <a:cs typeface="+mn-cs"/>
              </a:rPr>
              <a:t>and you might lose your spot on a sports team. If the party pictures show</a:t>
            </a:r>
          </a:p>
          <a:p>
            <a:r>
              <a:rPr lang="en-US" sz="1200" b="0" i="0" u="none" strike="noStrike" kern="1200" baseline="0" dirty="0">
                <a:solidFill>
                  <a:schemeClr val="tx1"/>
                </a:solidFill>
                <a:latin typeface="+mn-lt"/>
                <a:ea typeface="+mn-ea"/>
                <a:cs typeface="+mn-cs"/>
              </a:rPr>
              <a:t>illegal behavior, like underage drinking or drug use, you might be charged</a:t>
            </a:r>
          </a:p>
          <a:p>
            <a:r>
              <a:rPr lang="en-US" sz="1200" b="0" i="0" u="none" strike="noStrike" kern="1200" baseline="0" dirty="0">
                <a:solidFill>
                  <a:schemeClr val="tx1"/>
                </a:solidFill>
                <a:latin typeface="+mn-lt"/>
                <a:ea typeface="+mn-ea"/>
                <a:cs typeface="+mn-cs"/>
              </a:rPr>
              <a:t>with a crime. There are also social consequences, like losing friends if your</a:t>
            </a:r>
          </a:p>
          <a:p>
            <a:r>
              <a:rPr lang="en-US" sz="1200" b="0" i="0" u="none" strike="noStrike" kern="1200" baseline="0" dirty="0">
                <a:solidFill>
                  <a:schemeClr val="tx1"/>
                </a:solidFill>
                <a:latin typeface="+mn-lt"/>
                <a:ea typeface="+mn-ea"/>
                <a:cs typeface="+mn-cs"/>
              </a:rPr>
              <a:t>pictures get them into trouble.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4. Other than party pictures, what other kinds of information or images are</a:t>
            </a:r>
          </a:p>
          <a:p>
            <a:r>
              <a:rPr lang="en-US" sz="1200" b="0" i="0" u="none" strike="noStrike" kern="1200" baseline="0" dirty="0">
                <a:solidFill>
                  <a:schemeClr val="tx1"/>
                </a:solidFill>
                <a:latin typeface="+mn-lt"/>
                <a:ea typeface="+mn-ea"/>
                <a:cs typeface="+mn-cs"/>
              </a:rPr>
              <a:t>inappropriate to post online?</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Inappropriate posts include anything showing illegal behavior, such as drug</a:t>
            </a:r>
          </a:p>
          <a:p>
            <a:r>
              <a:rPr lang="en-US" sz="1200" b="0" i="0" u="none" strike="noStrike" kern="1200" baseline="0" dirty="0">
                <a:solidFill>
                  <a:schemeClr val="tx1"/>
                </a:solidFill>
                <a:latin typeface="+mn-lt"/>
                <a:ea typeface="+mn-ea"/>
                <a:cs typeface="+mn-cs"/>
              </a:rPr>
              <a:t>use and assault. For example, some teens post fight videos online. The teens</a:t>
            </a:r>
          </a:p>
          <a:p>
            <a:r>
              <a:rPr lang="en-US" sz="1200" b="0" i="0" u="none" strike="noStrike" kern="1200" baseline="0" dirty="0">
                <a:solidFill>
                  <a:schemeClr val="tx1"/>
                </a:solidFill>
                <a:latin typeface="+mn-lt"/>
                <a:ea typeface="+mn-ea"/>
                <a:cs typeface="+mn-cs"/>
              </a:rPr>
              <a:t>fighting might be charged with assault, while the teen who posts the video</a:t>
            </a:r>
          </a:p>
          <a:p>
            <a:r>
              <a:rPr lang="en-US" sz="1200" b="0" i="0" u="none" strike="noStrike" kern="1200" baseline="0" dirty="0">
                <a:solidFill>
                  <a:schemeClr val="tx1"/>
                </a:solidFill>
                <a:latin typeface="+mn-lt"/>
                <a:ea typeface="+mn-ea"/>
                <a:cs typeface="+mn-cs"/>
              </a:rPr>
              <a:t>might be charged for cyberbullying.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5. How do cell phones and social media play a role in how information travels?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Cell phones and social media make it easy for teens to share messages and</a:t>
            </a:r>
          </a:p>
          <a:p>
            <a:r>
              <a:rPr lang="en-US" sz="1200" b="0" i="0" u="none" strike="noStrike" kern="1200" baseline="0" dirty="0">
                <a:solidFill>
                  <a:schemeClr val="tx1"/>
                </a:solidFill>
                <a:latin typeface="+mn-lt"/>
                <a:ea typeface="+mn-ea"/>
                <a:cs typeface="+mn-cs"/>
              </a:rPr>
              <a:t>pictures. It’s so easy for others to forward and repost whatever you put online,</a:t>
            </a:r>
          </a:p>
          <a:p>
            <a:r>
              <a:rPr lang="en-US" sz="1200" b="0" i="0" u="none" strike="noStrike" kern="1200" baseline="0" dirty="0">
                <a:solidFill>
                  <a:schemeClr val="tx1"/>
                </a:solidFill>
                <a:latin typeface="+mn-lt"/>
                <a:ea typeface="+mn-ea"/>
                <a:cs typeface="+mn-cs"/>
              </a:rPr>
              <a:t>so everything can spread farther and faster.</a:t>
            </a:r>
          </a:p>
          <a:p>
            <a:endParaRPr lang="en-US" dirty="0"/>
          </a:p>
          <a:p>
            <a:pPr marL="0" indent="0">
              <a:buFont typeface="Arial" panose="020B0604020202020204" pitchFamily="34" charset="0"/>
              <a:buNone/>
            </a:pPr>
            <a:r>
              <a:rPr lang="en-US" dirty="0"/>
              <a:t>6. Was it fair what happened to Eduardo?  Why or why not?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7. How may posting affect a person in the future?</a:t>
            </a:r>
          </a:p>
          <a:p>
            <a:endParaRPr lang="en-US" dirty="0"/>
          </a:p>
        </p:txBody>
      </p:sp>
      <p:sp>
        <p:nvSpPr>
          <p:cNvPr id="4" name="Slide Number Placeholder 3"/>
          <p:cNvSpPr>
            <a:spLocks noGrp="1"/>
          </p:cNvSpPr>
          <p:nvPr>
            <p:ph type="sldNum" sz="quarter" idx="5"/>
          </p:nvPr>
        </p:nvSpPr>
        <p:spPr/>
        <p:txBody>
          <a:bodyPr/>
          <a:lstStyle/>
          <a:p>
            <a:fld id="{578FB659-3DC2-4C19-AFEC-D19C5A8D097B}" type="slidenum">
              <a:rPr lang="en-US" smtClean="0"/>
              <a:t>5</a:t>
            </a:fld>
            <a:endParaRPr lang="en-US" dirty="0"/>
          </a:p>
        </p:txBody>
      </p:sp>
      <p:sp>
        <p:nvSpPr>
          <p:cNvPr id="5" name="Header Placeholder 4"/>
          <p:cNvSpPr>
            <a:spLocks noGrp="1"/>
          </p:cNvSpPr>
          <p:nvPr>
            <p:ph type="hdr" sz="quarter"/>
          </p:nvPr>
        </p:nvSpPr>
        <p:spPr/>
        <p:txBody>
          <a:bodyPr/>
          <a:lstStyle/>
          <a:p>
            <a:r>
              <a:rPr lang="en-US"/>
              <a:t>DRAFT </a:t>
            </a:r>
            <a:endParaRPr lang="en-US" dirty="0"/>
          </a:p>
        </p:txBody>
      </p:sp>
      <p:sp>
        <p:nvSpPr>
          <p:cNvPr id="6" name="Footer Placeholder 5"/>
          <p:cNvSpPr>
            <a:spLocks noGrp="1"/>
          </p:cNvSpPr>
          <p:nvPr>
            <p:ph type="ftr" sz="quarter" idx="4"/>
          </p:nvPr>
        </p:nvSpPr>
        <p:spPr/>
        <p:txBody>
          <a:bodyPr/>
          <a:lstStyle/>
          <a:p>
            <a:r>
              <a:rPr lang="en-US"/>
              <a:t>Safe environment training – 9</a:t>
            </a:r>
            <a:r>
              <a:rPr lang="en-US" baseline="30000"/>
              <a:t>th</a:t>
            </a:r>
            <a:r>
              <a:rPr lang="en-US"/>
              <a:t> grade</a:t>
            </a:r>
            <a:endParaRPr lang="en-US" dirty="0"/>
          </a:p>
        </p:txBody>
      </p:sp>
    </p:spTree>
    <p:extLst>
      <p:ext uri="{BB962C8B-B14F-4D97-AF65-F5344CB8AC3E}">
        <p14:creationId xmlns:p14="http://schemas.microsoft.com/office/powerpoint/2010/main" val="3746545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your school social media policy and internet use policy or important highlights from them on this slide.  Use more slides if necessary.</a:t>
            </a:r>
          </a:p>
        </p:txBody>
      </p:sp>
      <p:sp>
        <p:nvSpPr>
          <p:cNvPr id="4" name="Slide Number Placeholder 3"/>
          <p:cNvSpPr>
            <a:spLocks noGrp="1"/>
          </p:cNvSpPr>
          <p:nvPr>
            <p:ph type="sldNum" sz="quarter" idx="10"/>
          </p:nvPr>
        </p:nvSpPr>
        <p:spPr/>
        <p:txBody>
          <a:bodyPr/>
          <a:lstStyle/>
          <a:p>
            <a:fld id="{578FB659-3DC2-4C19-AFEC-D19C5A8D097B}" type="slidenum">
              <a:rPr lang="en-US" smtClean="0"/>
              <a:t>6</a:t>
            </a:fld>
            <a:endParaRPr lang="en-US"/>
          </a:p>
        </p:txBody>
      </p:sp>
      <p:sp>
        <p:nvSpPr>
          <p:cNvPr id="5" name="Footer Placeholder 4">
            <a:extLst>
              <a:ext uri="{FF2B5EF4-FFF2-40B4-BE49-F238E27FC236}">
                <a16:creationId xmlns:a16="http://schemas.microsoft.com/office/drawing/2014/main" id="{47F21966-99AA-40D1-8AC3-2BD65424D6ED}"/>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609E8E53-A12E-4AA3-8825-FBCEE2CB260C}"/>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2593270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good use of social media and its benefit</a:t>
            </a:r>
          </a:p>
          <a:p>
            <a:pPr defTabSz="931774">
              <a:defRPr/>
            </a:pPr>
            <a:endParaRPr lang="en-US" dirty="0"/>
          </a:p>
          <a:p>
            <a:pPr defTabSz="931774">
              <a:defRPr/>
            </a:pPr>
            <a:r>
              <a:rPr lang="en-US" dirty="0"/>
              <a:t>Balancing act for social media users-- how much information to share to successfully socialize and make new friends VS. protecting their privacy and personal safety</a:t>
            </a:r>
          </a:p>
          <a:p>
            <a:endParaRPr lang="en-US" dirty="0"/>
          </a:p>
          <a:p>
            <a:pPr marL="232943" indent="-232943">
              <a:buFont typeface="+mj-lt"/>
              <a:buAutoNum type="arabicPeriod"/>
            </a:pPr>
            <a:r>
              <a:rPr lang="en-US" dirty="0"/>
              <a:t>Protect yourself by paying attention and heeding your internal warning system – your INSTINCT</a:t>
            </a:r>
          </a:p>
          <a:p>
            <a:pPr marL="690143" lvl="1" indent="-232943">
              <a:buFont typeface="Arial" panose="020B0604020202020204" pitchFamily="34" charset="0"/>
              <a:buChar char="•"/>
            </a:pPr>
            <a:r>
              <a:rPr lang="en-US" dirty="0"/>
              <a:t>You blink when something comes close to your eye</a:t>
            </a:r>
          </a:p>
          <a:p>
            <a:pPr marL="690143" lvl="1" indent="-232943">
              <a:buFont typeface="Arial" panose="020B0604020202020204" pitchFamily="34" charset="0"/>
              <a:buChar char="•"/>
            </a:pPr>
            <a:r>
              <a:rPr lang="en-US" dirty="0"/>
              <a:t>You put your hands up to break a fall</a:t>
            </a:r>
          </a:p>
          <a:p>
            <a:pPr marL="232943" indent="-232943">
              <a:buFont typeface="+mj-lt"/>
              <a:buAutoNum type="arabicPeriod"/>
            </a:pPr>
            <a:r>
              <a:rPr lang="en-US" dirty="0"/>
              <a:t>Internal thoughts or feelings about something not being right warn you to stay alert, and if you proceed, do so with caution</a:t>
            </a:r>
          </a:p>
          <a:p>
            <a:pPr marL="232943" indent="-232943">
              <a:buFont typeface="+mj-lt"/>
              <a:buAutoNum type="arabicPeriod"/>
            </a:pPr>
            <a:r>
              <a:rPr lang="en-US" dirty="0"/>
              <a:t>Learn to recognize, trust and follow your instinct while online</a:t>
            </a:r>
          </a:p>
          <a:p>
            <a:pPr marL="232943" indent="-232943">
              <a:buFont typeface="+mj-lt"/>
              <a:buAutoNum type="arabicPeriod"/>
            </a:pPr>
            <a:r>
              <a:rPr lang="en-US" dirty="0"/>
              <a:t>Take time to pause before posting or responding online.  </a:t>
            </a:r>
          </a:p>
          <a:p>
            <a:pPr marL="232943" indent="-232943">
              <a:buFont typeface="+mj-lt"/>
              <a:buAutoNum type="arabicPeriod"/>
            </a:pPr>
            <a:r>
              <a:rPr lang="en-US" dirty="0"/>
              <a:t>If you question what you are about to post, you are safer not posting it.</a:t>
            </a:r>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7</a:t>
            </a:fld>
            <a:endParaRPr lang="en-US"/>
          </a:p>
        </p:txBody>
      </p:sp>
      <p:sp>
        <p:nvSpPr>
          <p:cNvPr id="5" name="Footer Placeholder 4">
            <a:extLst>
              <a:ext uri="{FF2B5EF4-FFF2-40B4-BE49-F238E27FC236}">
                <a16:creationId xmlns:a16="http://schemas.microsoft.com/office/drawing/2014/main" id="{36A871F1-5289-4CE3-8E56-D69F619A32E0}"/>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7ECD10DC-C7B9-4C2A-A226-7B88CE0E9E76}"/>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319778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Discuss some risks with the online environment and how to avoid or respond to them</a:t>
            </a:r>
            <a:endParaRPr lang="en-US" dirty="0"/>
          </a:p>
          <a:p>
            <a:r>
              <a:rPr lang="en-US" dirty="0"/>
              <a:t> </a:t>
            </a:r>
          </a:p>
          <a:p>
            <a:r>
              <a:rPr lang="en-US" u="sng" dirty="0"/>
              <a:t>Protection of oneself and one’s identity; don’t reveal too much</a:t>
            </a:r>
            <a:endParaRPr lang="en-US" dirty="0"/>
          </a:p>
          <a:p>
            <a:pPr marL="174708" indent="-174708">
              <a:buFont typeface="Arial" panose="020B0604020202020204" pitchFamily="34" charset="0"/>
              <a:buChar char="•"/>
            </a:pPr>
            <a:r>
              <a:rPr lang="en-US" dirty="0"/>
              <a:t>Do not post the following personal information online:</a:t>
            </a:r>
          </a:p>
          <a:p>
            <a:pPr marL="640594" lvl="1" indent="-174708">
              <a:buFont typeface="Arial" panose="020B0604020202020204" pitchFamily="34" charset="0"/>
              <a:buChar char="•"/>
            </a:pPr>
            <a:r>
              <a:rPr lang="en-US" dirty="0"/>
              <a:t>Your (last) name, DOB</a:t>
            </a:r>
          </a:p>
          <a:p>
            <a:pPr marL="640594" lvl="1" indent="-174708">
              <a:buFont typeface="Arial" panose="020B0604020202020204" pitchFamily="34" charset="0"/>
              <a:buChar char="•"/>
            </a:pPr>
            <a:r>
              <a:rPr lang="en-US" dirty="0"/>
              <a:t>Passwords.</a:t>
            </a:r>
          </a:p>
          <a:p>
            <a:pPr marL="640594" lvl="1" indent="-174708">
              <a:buFont typeface="Arial" panose="020B0604020202020204" pitchFamily="34" charset="0"/>
              <a:buChar char="•"/>
            </a:pPr>
            <a:r>
              <a:rPr lang="en-US" dirty="0"/>
              <a:t>Home address.</a:t>
            </a:r>
          </a:p>
          <a:p>
            <a:pPr marL="640594" lvl="1" indent="-174708">
              <a:buFont typeface="Arial" panose="020B0604020202020204" pitchFamily="34" charset="0"/>
              <a:buChar char="•"/>
            </a:pPr>
            <a:r>
              <a:rPr lang="en-US" dirty="0"/>
              <a:t>Location.</a:t>
            </a:r>
          </a:p>
          <a:p>
            <a:pPr marL="640594" lvl="1" indent="-174708">
              <a:buFont typeface="Arial" panose="020B0604020202020204" pitchFamily="34" charset="0"/>
              <a:buChar char="•"/>
            </a:pPr>
            <a:r>
              <a:rPr lang="en-US" dirty="0"/>
              <a:t>Home/cell phone number.</a:t>
            </a:r>
          </a:p>
          <a:p>
            <a:pPr marL="640594" lvl="1" indent="-174708">
              <a:buFont typeface="Arial" panose="020B0604020202020204" pitchFamily="34" charset="0"/>
              <a:buChar char="•"/>
            </a:pPr>
            <a:r>
              <a:rPr lang="en-US" dirty="0"/>
              <a:t>Email address</a:t>
            </a:r>
          </a:p>
          <a:p>
            <a:pPr marL="640594" lvl="1" indent="-174708">
              <a:buFont typeface="Arial" panose="020B0604020202020204" pitchFamily="34" charset="0"/>
              <a:buChar char="•"/>
            </a:pPr>
            <a:r>
              <a:rPr lang="en-US" dirty="0"/>
              <a:t>School</a:t>
            </a:r>
          </a:p>
          <a:p>
            <a:pPr marL="640594" lvl="1" indent="-174708">
              <a:buFont typeface="Arial" panose="020B0604020202020204" pitchFamily="34" charset="0"/>
              <a:buChar char="•"/>
            </a:pPr>
            <a:r>
              <a:rPr lang="en-US" dirty="0"/>
              <a:t>Hobbies, clubs</a:t>
            </a:r>
          </a:p>
          <a:p>
            <a:pPr lvl="1"/>
            <a:r>
              <a:rPr lang="en-US" dirty="0"/>
              <a:t> </a:t>
            </a:r>
          </a:p>
          <a:p>
            <a:r>
              <a:rPr lang="en-US" i="1" dirty="0"/>
              <a:t>Living Out Loud</a:t>
            </a:r>
            <a:r>
              <a:rPr lang="en-US" dirty="0"/>
              <a:t> -- constant texts, tweets, posts, or blogs, etc. providing personal and private information to the entire world.   Nothing on the internet is private.   Anything put on the internet is out of your control.  Know that it can be shared with others.</a:t>
            </a:r>
          </a:p>
          <a:p>
            <a:r>
              <a:rPr lang="en-US" dirty="0"/>
              <a:t> </a:t>
            </a:r>
          </a:p>
          <a:p>
            <a:r>
              <a:rPr lang="en-US" dirty="0"/>
              <a:t>You should try to be careful about how much you reveal because online information can: </a:t>
            </a:r>
          </a:p>
          <a:p>
            <a:pPr marL="174708" indent="-174708">
              <a:buFont typeface="Arial" panose="020B0604020202020204" pitchFamily="34" charset="0"/>
              <a:buChar char="•"/>
            </a:pPr>
            <a:r>
              <a:rPr lang="en-US" dirty="0"/>
              <a:t>Spread quickly and to a lot of people. </a:t>
            </a:r>
          </a:p>
          <a:p>
            <a:pPr marL="174708" indent="-174708">
              <a:buFont typeface="Arial" panose="020B0604020202020204" pitchFamily="34" charset="0"/>
              <a:buChar char="•"/>
            </a:pPr>
            <a:r>
              <a:rPr lang="en-US" dirty="0"/>
              <a:t>Reach people that you don’t want it to.</a:t>
            </a:r>
          </a:p>
          <a:p>
            <a:pPr marL="174708" indent="-174708">
              <a:buFont typeface="Arial" panose="020B0604020202020204" pitchFamily="34" charset="0"/>
              <a:buChar char="•"/>
            </a:pPr>
            <a:r>
              <a:rPr lang="en-US" dirty="0"/>
              <a:t>Be permanent even if you try to remove it.</a:t>
            </a:r>
          </a:p>
          <a:p>
            <a:pPr lvl="0"/>
            <a:endParaRPr lang="en-US" dirty="0"/>
          </a:p>
          <a:p>
            <a:r>
              <a:rPr lang="en-US" dirty="0"/>
              <a:t>Sharing too much information can leave you vulnerable to threats, cyberbullying, identity theft, harassment, stalking and exploitation.  </a:t>
            </a:r>
          </a:p>
          <a:p>
            <a:r>
              <a:rPr lang="en-US" dirty="0"/>
              <a:t> </a:t>
            </a:r>
          </a:p>
          <a:p>
            <a:r>
              <a:rPr lang="en-US" dirty="0"/>
              <a:t>Know that social media sites are created to encourage users to share as much, as often, and as publicly as possible.   They are designed to increase the amount of information shared over time.</a:t>
            </a:r>
          </a:p>
          <a:p>
            <a:pPr lvl="0"/>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8</a:t>
            </a:fld>
            <a:endParaRPr lang="en-US"/>
          </a:p>
        </p:txBody>
      </p:sp>
      <p:sp>
        <p:nvSpPr>
          <p:cNvPr id="5" name="Footer Placeholder 4">
            <a:extLst>
              <a:ext uri="{FF2B5EF4-FFF2-40B4-BE49-F238E27FC236}">
                <a16:creationId xmlns:a16="http://schemas.microsoft.com/office/drawing/2014/main" id="{FF1E10E0-DDFA-4F8C-B470-5311D1DBAD42}"/>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2F931571-191A-4376-BC1F-90F0A4A5DDF7}"/>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332309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Things to know about the internet</a:t>
            </a:r>
            <a:endParaRPr lang="en-US" dirty="0"/>
          </a:p>
          <a:p>
            <a:r>
              <a:rPr lang="en-US" dirty="0"/>
              <a:t>People are not always who they say they are; you may be fooled by an “online friend”</a:t>
            </a:r>
          </a:p>
          <a:p>
            <a:r>
              <a:rPr lang="en-US" dirty="0"/>
              <a:t>Online friends may say or do things to gain your attention, flatter your ego, and control your behavior</a:t>
            </a:r>
          </a:p>
          <a:p>
            <a:endParaRPr lang="en-US" dirty="0"/>
          </a:p>
          <a:p>
            <a:r>
              <a:rPr lang="en-US" sz="1200" u="sng" kern="1200" dirty="0">
                <a:solidFill>
                  <a:schemeClr val="tx1"/>
                </a:solidFill>
                <a:effectLst/>
                <a:latin typeface="+mn-lt"/>
                <a:ea typeface="+mn-ea"/>
                <a:cs typeface="+mn-cs"/>
              </a:rPr>
              <a:t>When things go wrong online</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Sexting -- sending sexually suggestive or nude images or messages via cell phone</a:t>
            </a:r>
          </a:p>
          <a:p>
            <a:pPr lvl="0"/>
            <a:r>
              <a:rPr lang="en-US" b="1" dirty="0"/>
              <a:t> </a:t>
            </a:r>
            <a:endParaRPr lang="en-US"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may not create, send or possess any sexually explicit images of yourself or anyone under 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the person is under 18, this is illegal, and this is child pornography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Some teens are asked to do so by someone who they know or are in relationship with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Other teens are sought out on the internet and offered money, drugs, clothing or other gifts in exchange for sexually explicit images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Don’t ask or pressure anyone to share an image. Many teens send sexts because they’ve been asked to by a boyfriend, girlfriend or crush. But you shouldn’t ask anyone to take this kind of risk, especially if it’s someone you care about.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Don’t take images of yourself that you wouldn’t want everyone to see.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Once a sexting picture or video is online, it is out of your hands, it is out of your control. Fortunately, you can choose to stay in control before it ever gets to that point.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Don’t forward anyone else’s picture or video. Imagine how betrayed you’d feel if this happened to you.  This is also illegal.   This is distributing child pornography if the person is under 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Talk to a trusted adult if you receive a revealing image, are being pressured into sending one or have sent one.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While talking to an adult may seem difficult or embarrassing, it is important that you get one involved.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adult can help you by: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Talking to your school to stop any bullying that has happened because of the image being shared.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Working with law enforcement to investigate the situation.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Getting the image removed from any websites that it’s on.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If a sexual image or video has been posted to a website or app, there are steps you can take to try to get it taken down. Find out which websites the image is on and file a complaint. Trustworthy websites and apps work hard to keep off sexual images of minors and will remove them if notified. Include your age in the report and be clear that the picture was posted without your consent</a:t>
            </a:r>
            <a:endParaRPr lang="en-US" dirty="0"/>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9</a:t>
            </a:fld>
            <a:endParaRPr lang="en-US"/>
          </a:p>
        </p:txBody>
      </p:sp>
      <p:sp>
        <p:nvSpPr>
          <p:cNvPr id="5" name="Footer Placeholder 4">
            <a:extLst>
              <a:ext uri="{FF2B5EF4-FFF2-40B4-BE49-F238E27FC236}">
                <a16:creationId xmlns:a16="http://schemas.microsoft.com/office/drawing/2014/main" id="{C25C17B7-147D-4944-8CA1-B17B2D5F7577}"/>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E0065B69-EF1B-4F16-A1E4-19591F60FDE9}"/>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193138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Online solicitation or trafficking – teens are approached online to send nude or suggestive images; recruitment and exploitation of teens online for sex</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Say NO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Many teens aren’t bothered by these kinds of requests, but if it happens to you, it’s OK for you to be upset. If you get any kind of unwanted sexual request, you should: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Block or unfriend the person who sent it.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Report any inappropriate behavior to the website or app you’re using.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not agree to meet the person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Talk to someone –a friend, an older sibling, or an adult you trust.</a:t>
            </a:r>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10</a:t>
            </a:fld>
            <a:endParaRPr lang="en-US"/>
          </a:p>
        </p:txBody>
      </p:sp>
      <p:sp>
        <p:nvSpPr>
          <p:cNvPr id="5" name="Footer Placeholder 4">
            <a:extLst>
              <a:ext uri="{FF2B5EF4-FFF2-40B4-BE49-F238E27FC236}">
                <a16:creationId xmlns:a16="http://schemas.microsoft.com/office/drawing/2014/main" id="{1047188A-5202-49DA-84F7-77DF21EBF688}"/>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D9118F7E-68C8-474F-BF45-F1DA56A3C98F}"/>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4145510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Cyberbullying is the use of technology to bully someone. Some examples are:</a:t>
            </a:r>
          </a:p>
          <a:p>
            <a:pPr marL="174708" indent="-174708">
              <a:buFont typeface="Arial" panose="020B0604020202020204" pitchFamily="34" charset="0"/>
              <a:buChar char="•"/>
            </a:pPr>
            <a:r>
              <a:rPr lang="en-US" dirty="0"/>
              <a:t>Creating a hate group about someone.</a:t>
            </a:r>
          </a:p>
          <a:p>
            <a:pPr marL="174708" indent="-174708">
              <a:buFont typeface="Arial" panose="020B0604020202020204" pitchFamily="34" charset="0"/>
              <a:buChar char="•"/>
            </a:pPr>
            <a:r>
              <a:rPr lang="en-US" dirty="0"/>
              <a:t>Posting mean comments online.</a:t>
            </a:r>
          </a:p>
          <a:p>
            <a:pPr marL="174708" indent="-174708">
              <a:buFont typeface="Arial" panose="020B0604020202020204" pitchFamily="34" charset="0"/>
              <a:buChar char="•"/>
            </a:pPr>
            <a:r>
              <a:rPr lang="en-US" dirty="0"/>
              <a:t>Photoshopping someone’s photo to embarrass them.</a:t>
            </a:r>
          </a:p>
          <a:p>
            <a:pPr marL="174708" indent="-174708">
              <a:buFont typeface="Arial" panose="020B0604020202020204" pitchFamily="34" charset="0"/>
              <a:buChar char="•"/>
            </a:pPr>
            <a:r>
              <a:rPr lang="en-US" dirty="0"/>
              <a:t>Recording and posting fight videos.</a:t>
            </a:r>
          </a:p>
          <a:p>
            <a:pPr marL="174708" indent="-174708">
              <a:buFont typeface="Arial" panose="020B0604020202020204" pitchFamily="34" charset="0"/>
              <a:buChar char="•"/>
            </a:pPr>
            <a:r>
              <a:rPr lang="en-US" dirty="0"/>
              <a:t>Spreading rumors and gossip through text messages.</a:t>
            </a:r>
          </a:p>
          <a:p>
            <a:pPr marL="174708" indent="-174708">
              <a:buFont typeface="Arial" panose="020B0604020202020204" pitchFamily="34" charset="0"/>
              <a:buChar char="•"/>
            </a:pPr>
            <a:r>
              <a:rPr lang="en-US" dirty="0"/>
              <a:t>Stealing someone’s identity to create a fake profile.</a:t>
            </a:r>
          </a:p>
          <a:p>
            <a:r>
              <a:rPr lang="en-US" dirty="0"/>
              <a:t> </a:t>
            </a:r>
          </a:p>
          <a:p>
            <a:r>
              <a:rPr lang="en-US" dirty="0"/>
              <a:t>Apps with anonymous, disappearing and video-messaging capabilities overwhelmingly contain mean, bullying, or sexual content; cyberbullying is a crime in every state</a:t>
            </a:r>
          </a:p>
          <a:p>
            <a:r>
              <a:rPr lang="en-US" dirty="0"/>
              <a:t> </a:t>
            </a:r>
          </a:p>
          <a:p>
            <a:r>
              <a:rPr lang="en-US" dirty="0"/>
              <a:t>If you pose as another person to bully or harass someone electronically, this is identity theft and a crime.</a:t>
            </a:r>
          </a:p>
          <a:p>
            <a:r>
              <a:rPr lang="en-US" dirty="0"/>
              <a:t> </a:t>
            </a:r>
          </a:p>
          <a:p>
            <a:r>
              <a:rPr lang="en-US" dirty="0"/>
              <a:t>If you are being cyberbullied, it may feel like there’s nothing you can do, but that isn’t true. Here are some steps you can take:</a:t>
            </a:r>
          </a:p>
          <a:p>
            <a:pPr marL="174708" indent="-174708">
              <a:buFont typeface="Arial" panose="020B0604020202020204" pitchFamily="34" charset="0"/>
              <a:buChar char="•"/>
            </a:pPr>
            <a:r>
              <a:rPr lang="en-US" dirty="0"/>
              <a:t>Don’t respond - That could make things worse. </a:t>
            </a:r>
          </a:p>
          <a:p>
            <a:pPr marL="174708" indent="-174708">
              <a:buFont typeface="Arial" panose="020B0604020202020204" pitchFamily="34" charset="0"/>
              <a:buChar char="•"/>
            </a:pPr>
            <a:r>
              <a:rPr lang="en-US" dirty="0"/>
              <a:t>Block the bully - Check out what options the websites and your cellphone provider have for blocking other users. </a:t>
            </a:r>
          </a:p>
          <a:p>
            <a:pPr marL="174708" indent="-174708">
              <a:buFont typeface="Arial" panose="020B0604020202020204" pitchFamily="34" charset="0"/>
              <a:buChar char="•"/>
            </a:pPr>
            <a:r>
              <a:rPr lang="en-US" dirty="0"/>
              <a:t>Set up new accounts - Make sure that only people you trust can contact you.  </a:t>
            </a:r>
          </a:p>
          <a:p>
            <a:pPr marL="174708" indent="-174708">
              <a:buFont typeface="Arial" panose="020B0604020202020204" pitchFamily="34" charset="0"/>
              <a:buChar char="•"/>
            </a:pPr>
            <a:r>
              <a:rPr lang="en-US" dirty="0"/>
              <a:t>Make a report - Many websites have terms of service which prohibit cyberbullying and will remove offensive posts.  </a:t>
            </a:r>
          </a:p>
          <a:p>
            <a:pPr marL="174708" indent="-174708">
              <a:buFont typeface="Arial" panose="020B0604020202020204" pitchFamily="34" charset="0"/>
              <a:buChar char="•"/>
            </a:pPr>
            <a:r>
              <a:rPr lang="en-US" dirty="0"/>
              <a:t>Talk to an adult you trust. </a:t>
            </a:r>
          </a:p>
          <a:p>
            <a:pPr marL="174708" indent="-174708">
              <a:buFont typeface="Arial" panose="020B0604020202020204" pitchFamily="34" charset="0"/>
              <a:buChar char="•"/>
            </a:pPr>
            <a:endParaRPr lang="en-US" dirty="0"/>
          </a:p>
          <a:p>
            <a:r>
              <a:rPr lang="en-US" dirty="0"/>
              <a:t>Some teens don’t want to tell an adult if they’re being cyberbullied. They may worry they’ll be told to stay offline or think that an adult can’t help. But adults can be very helpful in dealing with cyberbullying. They can:</a:t>
            </a:r>
          </a:p>
          <a:p>
            <a:pPr marL="174708" indent="-174708">
              <a:buFont typeface="Arial" panose="020B0604020202020204" pitchFamily="34" charset="0"/>
              <a:buChar char="•"/>
            </a:pPr>
            <a:r>
              <a:rPr lang="en-US" dirty="0"/>
              <a:t>Help you set up new accounts, especially if you need a new cellphone number. </a:t>
            </a:r>
          </a:p>
          <a:p>
            <a:pPr marL="174708" indent="-174708">
              <a:buFont typeface="Arial" panose="020B0604020202020204" pitchFamily="34" charset="0"/>
              <a:buChar char="•"/>
            </a:pPr>
            <a:r>
              <a:rPr lang="en-US" dirty="0"/>
              <a:t>Decide if you need to save the messages and who to report them to.</a:t>
            </a:r>
          </a:p>
          <a:p>
            <a:pPr marL="174708" indent="-174708">
              <a:buFont typeface="Arial" panose="020B0604020202020204" pitchFamily="34" charset="0"/>
              <a:buChar char="•"/>
            </a:pPr>
            <a:r>
              <a:rPr lang="en-US" dirty="0"/>
              <a:t>Talk to your school - If a classmate is bullying you, your teachers and other school administrators may be able to help.</a:t>
            </a:r>
          </a:p>
          <a:p>
            <a:pPr marL="174708" indent="-174708">
              <a:buFont typeface="Arial" panose="020B0604020202020204" pitchFamily="34" charset="0"/>
              <a:buChar char="•"/>
            </a:pPr>
            <a:r>
              <a:rPr lang="en-US" dirty="0"/>
              <a:t>Work with law enforcement - If the bullies are threatening to harm you, have your trusted adult report it to law enforcement immediately.</a:t>
            </a:r>
          </a:p>
          <a:p>
            <a:pPr marL="174708" indent="-174708">
              <a:buFont typeface="Arial" panose="020B0604020202020204" pitchFamily="34" charset="0"/>
              <a:buChar char="•"/>
            </a:pPr>
            <a:r>
              <a:rPr lang="en-US" dirty="0"/>
              <a:t>Offer support - Sometimes it just helps to know that someone is on your side and available if you need to talk.</a:t>
            </a:r>
          </a:p>
          <a:p>
            <a:r>
              <a:rPr lang="en-US" dirty="0"/>
              <a:t> </a:t>
            </a:r>
          </a:p>
          <a:p>
            <a:r>
              <a:rPr lang="en-US" dirty="0"/>
              <a:t>If you witness cyberbullying, </a:t>
            </a:r>
          </a:p>
          <a:p>
            <a:pPr marL="174708" indent="-174708">
              <a:buFont typeface="Arial" panose="020B0604020202020204" pitchFamily="34" charset="0"/>
              <a:buChar char="•"/>
            </a:pPr>
            <a:r>
              <a:rPr lang="en-US" dirty="0"/>
              <a:t>Don’t encourage bullying behavior - For example, don’t “like” or share mean comments and posts.  </a:t>
            </a:r>
          </a:p>
          <a:p>
            <a:pPr marL="174708" indent="-174708">
              <a:buFont typeface="Arial" panose="020B0604020202020204" pitchFamily="34" charset="0"/>
              <a:buChar char="•"/>
            </a:pPr>
            <a:r>
              <a:rPr lang="en-US" dirty="0"/>
              <a:t>Don’t participate in the bullying just to fit in.  </a:t>
            </a:r>
          </a:p>
          <a:p>
            <a:pPr marL="174708" indent="-174708">
              <a:buFont typeface="Arial" panose="020B0604020202020204" pitchFamily="34" charset="0"/>
              <a:buChar char="•"/>
            </a:pPr>
            <a:r>
              <a:rPr lang="en-US" dirty="0"/>
              <a:t>Stand up for the victim - You can offer support through actions such as sending a friendly text message, making a positive post on their page or walking with them in the hallway. </a:t>
            </a:r>
          </a:p>
          <a:p>
            <a:pPr marL="174708" indent="-174708">
              <a:buFont typeface="Arial" panose="020B0604020202020204" pitchFamily="34" charset="0"/>
              <a:buChar char="•"/>
            </a:pPr>
            <a:r>
              <a:rPr lang="en-US" dirty="0"/>
              <a:t>Report the bullying to the website or service provider and to an adult you trust.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11</a:t>
            </a:fld>
            <a:endParaRPr lang="en-US"/>
          </a:p>
        </p:txBody>
      </p:sp>
      <p:sp>
        <p:nvSpPr>
          <p:cNvPr id="5" name="Footer Placeholder 4">
            <a:extLst>
              <a:ext uri="{FF2B5EF4-FFF2-40B4-BE49-F238E27FC236}">
                <a16:creationId xmlns:a16="http://schemas.microsoft.com/office/drawing/2014/main" id="{036A8B0E-6F1F-4C86-9660-F612C07B5A53}"/>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6ED495A7-3201-40F5-81F0-200392F1CCA9}"/>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979375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before you share to create positive online spaces and experiences</a:t>
            </a:r>
          </a:p>
          <a:p>
            <a:r>
              <a:rPr lang="en-US" dirty="0"/>
              <a:t>Can you control your impulse to post and think through some consequences?</a:t>
            </a:r>
          </a:p>
          <a:p>
            <a:r>
              <a:rPr lang="en-US" dirty="0"/>
              <a:t>Can you resist pressure from friends or peers and think about what you really want?   Resist getting caught in negative behavior.</a:t>
            </a:r>
          </a:p>
          <a:p>
            <a:r>
              <a:rPr lang="en-US" dirty="0"/>
              <a:t>Can you learn more about the value and importance of keeping some things private?</a:t>
            </a:r>
          </a:p>
          <a:p>
            <a:endParaRPr lang="en-US" dirty="0"/>
          </a:p>
          <a:p>
            <a:r>
              <a:rPr lang="en-US" dirty="0"/>
              <a:t>Distribute two handouts from </a:t>
            </a:r>
            <a:r>
              <a:rPr lang="en-US" dirty="0" err="1"/>
              <a:t>NetSmartz</a:t>
            </a:r>
            <a:r>
              <a:rPr lang="en-US" dirty="0"/>
              <a:t>.</a:t>
            </a:r>
          </a:p>
          <a:p>
            <a:pPr marL="174708" indent="-174708">
              <a:buFont typeface="Arial" panose="020B0604020202020204" pitchFamily="34" charset="0"/>
              <a:buChar char="•"/>
            </a:pPr>
            <a:r>
              <a:rPr lang="en-US" dirty="0"/>
              <a:t>Social Media Safety – tips for teens</a:t>
            </a:r>
          </a:p>
          <a:p>
            <a:pPr marL="174708" indent="-174708">
              <a:buFont typeface="Arial" panose="020B0604020202020204" pitchFamily="34" charset="0"/>
              <a:buChar char="•"/>
            </a:pPr>
            <a:r>
              <a:rPr lang="en-US" dirty="0"/>
              <a:t>Tips for teens</a:t>
            </a:r>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12</a:t>
            </a:fld>
            <a:endParaRPr lang="en-US"/>
          </a:p>
        </p:txBody>
      </p:sp>
      <p:sp>
        <p:nvSpPr>
          <p:cNvPr id="5" name="Footer Placeholder 4">
            <a:extLst>
              <a:ext uri="{FF2B5EF4-FFF2-40B4-BE49-F238E27FC236}">
                <a16:creationId xmlns:a16="http://schemas.microsoft.com/office/drawing/2014/main" id="{1363B5E5-6F2A-40A7-9B06-B2087059E606}"/>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DEBC5CE7-9FC6-4E54-809D-338EE72D065D}"/>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029719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485962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72530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507288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A76E33-86BC-4D07-846B-267BAE66C305}"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456511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A76E33-86BC-4D07-846B-267BAE66C305}" type="datetimeFigureOut">
              <a:rPr lang="en-US" smtClean="0"/>
              <a:t>9/11/2019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58930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3151922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4238941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92863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A76E33-86BC-4D07-846B-267BAE66C305}"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888633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A76E33-86BC-4D07-846B-267BAE66C305}" type="datetimeFigureOut">
              <a:rPr lang="en-US" smtClean="0"/>
              <a:t>9/11/2019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655560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110370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37831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72974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0729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3446825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49073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10165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5A76E33-86BC-4D07-846B-267BAE66C305}" type="datetimeFigureOut">
              <a:rPr lang="en-US" smtClean="0"/>
              <a:t>9/11/2019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9E5F41A-52F2-4919-BA70-23920C783619}" type="slidenum">
              <a:rPr lang="en-US" smtClean="0"/>
              <a:t>‹#›</a:t>
            </a:fld>
            <a:endParaRPr lang="en-US"/>
          </a:p>
        </p:txBody>
      </p:sp>
    </p:spTree>
    <p:extLst>
      <p:ext uri="{BB962C8B-B14F-4D97-AF65-F5344CB8AC3E}">
        <p14:creationId xmlns:p14="http://schemas.microsoft.com/office/powerpoint/2010/main" val="1233057721"/>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406F6-783B-4376-8EDD-875E710BE565}"/>
              </a:ext>
            </a:extLst>
          </p:cNvPr>
          <p:cNvSpPr>
            <a:spLocks noGrp="1"/>
          </p:cNvSpPr>
          <p:nvPr>
            <p:ph type="ctrTitle"/>
          </p:nvPr>
        </p:nvSpPr>
        <p:spPr>
          <a:xfrm>
            <a:off x="1046286" y="615462"/>
            <a:ext cx="9926514" cy="4651129"/>
          </a:xfrm>
        </p:spPr>
        <p:txBody>
          <a:bodyPr>
            <a:normAutofit/>
          </a:bodyPr>
          <a:lstStyle/>
          <a:p>
            <a:pPr algn="r"/>
            <a:br>
              <a:rPr lang="en-US" sz="3200" dirty="0"/>
            </a:br>
            <a:r>
              <a:rPr lang="en-US" sz="4000" dirty="0"/>
              <a:t>USING THE INTERNET &amp; </a:t>
            </a:r>
            <a:br>
              <a:rPr lang="en-US" sz="4000" dirty="0"/>
            </a:br>
            <a:r>
              <a:rPr lang="en-US" sz="4000" dirty="0"/>
              <a:t>SOCIAL MEDIA</a:t>
            </a:r>
            <a:br>
              <a:rPr lang="en-US" sz="3200" dirty="0"/>
            </a:br>
            <a:endParaRPr lang="en-US" sz="3200" dirty="0"/>
          </a:p>
        </p:txBody>
      </p:sp>
      <p:sp>
        <p:nvSpPr>
          <p:cNvPr id="3" name="Subtitle 2">
            <a:extLst>
              <a:ext uri="{FF2B5EF4-FFF2-40B4-BE49-F238E27FC236}">
                <a16:creationId xmlns:a16="http://schemas.microsoft.com/office/drawing/2014/main" id="{ED615F66-211B-4A5A-B0FE-959D3C78400E}"/>
              </a:ext>
            </a:extLst>
          </p:cNvPr>
          <p:cNvSpPr>
            <a:spLocks noGrp="1"/>
          </p:cNvSpPr>
          <p:nvPr>
            <p:ph type="subTitle" idx="1"/>
          </p:nvPr>
        </p:nvSpPr>
        <p:spPr>
          <a:xfrm>
            <a:off x="1154955" y="5011615"/>
            <a:ext cx="9791468" cy="677007"/>
          </a:xfrm>
        </p:spPr>
        <p:txBody>
          <a:bodyPr/>
          <a:lstStyle/>
          <a:p>
            <a:pPr algn="r"/>
            <a:r>
              <a:rPr lang="en-US" dirty="0"/>
              <a:t>NINTH GRADE LESSON</a:t>
            </a:r>
          </a:p>
        </p:txBody>
      </p:sp>
      <p:pic>
        <p:nvPicPr>
          <p:cNvPr id="5" name="Picture 4">
            <a:extLst>
              <a:ext uri="{FF2B5EF4-FFF2-40B4-BE49-F238E27FC236}">
                <a16:creationId xmlns:a16="http://schemas.microsoft.com/office/drawing/2014/main" id="{FEC6B770-501E-4D7F-A4A6-820697EC9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93" y="685800"/>
            <a:ext cx="3912576" cy="2848709"/>
          </a:xfrm>
          <a:prstGeom prst="rect">
            <a:avLst/>
          </a:prstGeom>
        </p:spPr>
      </p:pic>
    </p:spTree>
    <p:extLst>
      <p:ext uri="{BB962C8B-B14F-4D97-AF65-F5344CB8AC3E}">
        <p14:creationId xmlns:p14="http://schemas.microsoft.com/office/powerpoint/2010/main" val="230922314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7954-9433-40CA-A9D7-D47F40878508}"/>
              </a:ext>
            </a:extLst>
          </p:cNvPr>
          <p:cNvSpPr>
            <a:spLocks noGrp="1"/>
          </p:cNvSpPr>
          <p:nvPr>
            <p:ph type="title"/>
          </p:nvPr>
        </p:nvSpPr>
        <p:spPr/>
        <p:txBody>
          <a:bodyPr/>
          <a:lstStyle/>
          <a:p>
            <a:r>
              <a:rPr lang="en-US" dirty="0"/>
              <a:t>Basic personal safety</a:t>
            </a:r>
          </a:p>
        </p:txBody>
      </p:sp>
      <p:sp>
        <p:nvSpPr>
          <p:cNvPr id="3" name="Content Placeholder 2">
            <a:extLst>
              <a:ext uri="{FF2B5EF4-FFF2-40B4-BE49-F238E27FC236}">
                <a16:creationId xmlns:a16="http://schemas.microsoft.com/office/drawing/2014/main" id="{C5B334A9-6FB9-48AE-B7C1-CF0C6ED84669}"/>
              </a:ext>
            </a:extLst>
          </p:cNvPr>
          <p:cNvSpPr>
            <a:spLocks noGrp="1"/>
          </p:cNvSpPr>
          <p:nvPr>
            <p:ph idx="1"/>
          </p:nvPr>
        </p:nvSpPr>
        <p:spPr>
          <a:xfrm>
            <a:off x="1074737" y="1471614"/>
            <a:ext cx="8946541" cy="4848224"/>
          </a:xfrm>
        </p:spPr>
        <p:txBody>
          <a:bodyPr>
            <a:normAutofit fontScale="92500" lnSpcReduction="10000"/>
          </a:bodyPr>
          <a:lstStyle/>
          <a:p>
            <a:pPr lvl="0">
              <a:buFont typeface="Wingdings" panose="05000000000000000000" pitchFamily="2" charset="2"/>
              <a:buChar char="v"/>
            </a:pPr>
            <a:r>
              <a:rPr lang="en-US" sz="2200" dirty="0"/>
              <a:t>God created you and loves you.  God made your bodies for good purposes</a:t>
            </a:r>
          </a:p>
          <a:p>
            <a:pPr lvl="0">
              <a:buFont typeface="Wingdings" panose="05000000000000000000" pitchFamily="2" charset="2"/>
              <a:buChar char="v"/>
            </a:pPr>
            <a:r>
              <a:rPr lang="en-US" sz="2200" dirty="0"/>
              <a:t>Personal space </a:t>
            </a:r>
          </a:p>
          <a:p>
            <a:pPr>
              <a:buFont typeface="Wingdings" panose="05000000000000000000" pitchFamily="2" charset="2"/>
              <a:buChar char="v"/>
            </a:pPr>
            <a:r>
              <a:rPr lang="en-US" sz="2200" dirty="0"/>
              <a:t>The Golden Rule  </a:t>
            </a:r>
          </a:p>
          <a:p>
            <a:pPr lvl="0">
              <a:buFont typeface="Wingdings" panose="05000000000000000000" pitchFamily="2" charset="2"/>
              <a:buChar char="v"/>
            </a:pPr>
            <a:r>
              <a:rPr lang="en-US" sz="2200" dirty="0"/>
              <a:t>Safe touches, unsafe touches</a:t>
            </a:r>
          </a:p>
          <a:p>
            <a:pPr lvl="0">
              <a:buFont typeface="Wingdings" panose="05000000000000000000" pitchFamily="2" charset="2"/>
              <a:buChar char="v"/>
            </a:pPr>
            <a:r>
              <a:rPr lang="en-US" sz="2200" dirty="0"/>
              <a:t>Internal warning signs or sirens</a:t>
            </a:r>
          </a:p>
          <a:p>
            <a:pPr lvl="0">
              <a:buFont typeface="Wingdings" panose="05000000000000000000" pitchFamily="2" charset="2"/>
              <a:buChar char="v"/>
            </a:pPr>
            <a:r>
              <a:rPr lang="en-US" sz="2200" dirty="0"/>
              <a:t>If you feel unsafe or in danger. get away.  Sexually using or abusing another person is morally and legally wrong and will not be tolerated.   </a:t>
            </a:r>
          </a:p>
          <a:p>
            <a:pPr lvl="0">
              <a:buFont typeface="Wingdings" panose="05000000000000000000" pitchFamily="2" charset="2"/>
              <a:buChar char="v"/>
            </a:pPr>
            <a:r>
              <a:rPr lang="en-US" sz="2200" dirty="0"/>
              <a:t>There are adults in your life to care for and protect you. </a:t>
            </a:r>
          </a:p>
          <a:p>
            <a:pPr lvl="0">
              <a:buFont typeface="Wingdings" panose="05000000000000000000" pitchFamily="2" charset="2"/>
              <a:buChar char="v"/>
            </a:pPr>
            <a:r>
              <a:rPr lang="en-US" sz="2200" dirty="0"/>
              <a:t>Get help from one of these adults.  Keep telling and asking until you get the help you need. </a:t>
            </a:r>
          </a:p>
          <a:p>
            <a:pPr>
              <a:buFont typeface="Wingdings" panose="05000000000000000000" pitchFamily="2" charset="2"/>
              <a:buChar char="v"/>
            </a:pPr>
            <a:r>
              <a:rPr lang="en-US" sz="2200" dirty="0"/>
              <a:t>Where to go for help at our school…</a:t>
            </a:r>
          </a:p>
          <a:p>
            <a:endParaRPr lang="en-US" dirty="0"/>
          </a:p>
        </p:txBody>
      </p:sp>
    </p:spTree>
    <p:extLst>
      <p:ext uri="{BB962C8B-B14F-4D97-AF65-F5344CB8AC3E}">
        <p14:creationId xmlns:p14="http://schemas.microsoft.com/office/powerpoint/2010/main" val="3852162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4EE45-527B-4CEF-A709-E2EEE7E581CF}"/>
              </a:ext>
            </a:extLst>
          </p:cNvPr>
          <p:cNvSpPr>
            <a:spLocks noGrp="1"/>
          </p:cNvSpPr>
          <p:nvPr>
            <p:ph type="title"/>
          </p:nvPr>
        </p:nvSpPr>
        <p:spPr/>
        <p:txBody>
          <a:bodyPr/>
          <a:lstStyle/>
          <a:p>
            <a:r>
              <a:rPr lang="en-US" dirty="0"/>
              <a:t>Social Media Safety and Digital Citizenship </a:t>
            </a:r>
          </a:p>
        </p:txBody>
      </p:sp>
      <p:sp>
        <p:nvSpPr>
          <p:cNvPr id="3" name="Content Placeholder 2">
            <a:extLst>
              <a:ext uri="{FF2B5EF4-FFF2-40B4-BE49-F238E27FC236}">
                <a16:creationId xmlns:a16="http://schemas.microsoft.com/office/drawing/2014/main" id="{36FC2E64-1E48-4A76-AF68-54A65A28453E}"/>
              </a:ext>
            </a:extLst>
          </p:cNvPr>
          <p:cNvSpPr>
            <a:spLocks noGrp="1"/>
          </p:cNvSpPr>
          <p:nvPr>
            <p:ph idx="1"/>
          </p:nvPr>
        </p:nvSpPr>
        <p:spPr/>
        <p:txBody>
          <a:bodyPr/>
          <a:lstStyle/>
          <a:p>
            <a:r>
              <a:rPr lang="en-US" sz="3600" dirty="0"/>
              <a:t>Why are we talking about this?</a:t>
            </a:r>
          </a:p>
          <a:p>
            <a:r>
              <a:rPr lang="en-US" sz="3600" dirty="0"/>
              <a:t>You are a student in a Catholic high school now and there are expectations</a:t>
            </a:r>
          </a:p>
          <a:p>
            <a:endParaRPr lang="en-US" dirty="0"/>
          </a:p>
        </p:txBody>
      </p:sp>
    </p:spTree>
    <p:extLst>
      <p:ext uri="{BB962C8B-B14F-4D97-AF65-F5344CB8AC3E}">
        <p14:creationId xmlns:p14="http://schemas.microsoft.com/office/powerpoint/2010/main" val="3800745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49A3-8AD6-451E-B6B2-010566C3DBD9}"/>
              </a:ext>
            </a:extLst>
          </p:cNvPr>
          <p:cNvSpPr>
            <a:spLocks noGrp="1"/>
          </p:cNvSpPr>
          <p:nvPr>
            <p:ph type="title"/>
          </p:nvPr>
        </p:nvSpPr>
        <p:spPr/>
        <p:txBody>
          <a:bodyPr/>
          <a:lstStyle/>
          <a:p>
            <a:r>
              <a:rPr lang="en-US" dirty="0"/>
              <a:t>General Rules for Safe Use</a:t>
            </a:r>
          </a:p>
        </p:txBody>
      </p:sp>
      <p:sp>
        <p:nvSpPr>
          <p:cNvPr id="3" name="Content Placeholder 2">
            <a:extLst>
              <a:ext uri="{FF2B5EF4-FFF2-40B4-BE49-F238E27FC236}">
                <a16:creationId xmlns:a16="http://schemas.microsoft.com/office/drawing/2014/main" id="{99AF0376-10F5-4BB1-9F87-4864576193F5}"/>
              </a:ext>
            </a:extLst>
          </p:cNvPr>
          <p:cNvSpPr>
            <a:spLocks noGrp="1"/>
          </p:cNvSpPr>
          <p:nvPr>
            <p:ph idx="1"/>
          </p:nvPr>
        </p:nvSpPr>
        <p:spPr>
          <a:xfrm>
            <a:off x="1103312" y="1457326"/>
            <a:ext cx="8946541" cy="4791074"/>
          </a:xfrm>
        </p:spPr>
        <p:txBody>
          <a:bodyPr>
            <a:normAutofit lnSpcReduction="10000"/>
          </a:bodyPr>
          <a:lstStyle/>
          <a:p>
            <a:r>
              <a:rPr lang="en-US" sz="2800" dirty="0"/>
              <a:t>BEFORE YOU POST THINK ABOUT…</a:t>
            </a:r>
          </a:p>
          <a:p>
            <a:pPr lvl="1"/>
            <a:r>
              <a:rPr lang="en-US" sz="2400" dirty="0"/>
              <a:t>What would adults in my life think about this?</a:t>
            </a:r>
          </a:p>
          <a:p>
            <a:pPr lvl="1"/>
            <a:r>
              <a:rPr lang="en-US" sz="2400" dirty="0"/>
              <a:t>Will this get me in trouble at home, school, or with the law?</a:t>
            </a:r>
          </a:p>
          <a:p>
            <a:pPr lvl="1"/>
            <a:r>
              <a:rPr lang="en-US" sz="2400" dirty="0"/>
              <a:t>Who will be hurt or embarrassed?</a:t>
            </a:r>
          </a:p>
          <a:p>
            <a:pPr lvl="1"/>
            <a:r>
              <a:rPr lang="en-US" sz="2400" dirty="0"/>
              <a:t>Does it give away personal info?</a:t>
            </a:r>
          </a:p>
          <a:p>
            <a:pPr lvl="1"/>
            <a:r>
              <a:rPr lang="en-US" sz="2400" dirty="0"/>
              <a:t>What does this say about my character?</a:t>
            </a:r>
          </a:p>
          <a:p>
            <a:pPr lvl="1"/>
            <a:r>
              <a:rPr lang="en-US" sz="2400" dirty="0"/>
              <a:t>Will this affect my future?</a:t>
            </a:r>
          </a:p>
          <a:p>
            <a:pPr lvl="1"/>
            <a:r>
              <a:rPr lang="en-US" sz="2400" dirty="0"/>
              <a:t>Would I say this directly to this person?</a:t>
            </a:r>
          </a:p>
          <a:p>
            <a:pPr lvl="1"/>
            <a:r>
              <a:rPr lang="en-US" sz="2400" dirty="0"/>
              <a:t>Can you wait and think it over for 24 hours?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0169949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11BC7-D6A1-4D9B-ABAE-F59821D4FC15}"/>
              </a:ext>
            </a:extLst>
          </p:cNvPr>
          <p:cNvSpPr>
            <a:spLocks noGrp="1"/>
          </p:cNvSpPr>
          <p:nvPr>
            <p:ph type="title"/>
          </p:nvPr>
        </p:nvSpPr>
        <p:spPr/>
        <p:txBody>
          <a:bodyPr/>
          <a:lstStyle/>
          <a:p>
            <a:r>
              <a:rPr lang="en-US" dirty="0"/>
              <a:t>Let’s watch…</a:t>
            </a:r>
          </a:p>
        </p:txBody>
      </p:sp>
      <p:pic>
        <p:nvPicPr>
          <p:cNvPr id="4" name="2 Kinds of Stupid">
            <a:hlinkClick r:id="" action="ppaction://media"/>
            <a:extLst>
              <a:ext uri="{FF2B5EF4-FFF2-40B4-BE49-F238E27FC236}">
                <a16:creationId xmlns:a16="http://schemas.microsoft.com/office/drawing/2014/main" id="{1E1653AD-94FD-40ED-8EF8-B886FF00230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47850" y="1171575"/>
            <a:ext cx="8253413" cy="5076825"/>
          </a:xfrm>
        </p:spPr>
      </p:pic>
    </p:spTree>
    <p:extLst>
      <p:ext uri="{BB962C8B-B14F-4D97-AF65-F5344CB8AC3E}">
        <p14:creationId xmlns:p14="http://schemas.microsoft.com/office/powerpoint/2010/main" val="248505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4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A4215-A76B-46E3-95F4-C30852A3573C}"/>
              </a:ext>
            </a:extLst>
          </p:cNvPr>
          <p:cNvSpPr>
            <a:spLocks noGrp="1"/>
          </p:cNvSpPr>
          <p:nvPr>
            <p:ph type="title"/>
          </p:nvPr>
        </p:nvSpPr>
        <p:spPr/>
        <p:txBody>
          <a:bodyPr/>
          <a:lstStyle/>
          <a:p>
            <a:r>
              <a:rPr lang="en-US" dirty="0"/>
              <a:t>School social media policy</a:t>
            </a:r>
          </a:p>
        </p:txBody>
      </p:sp>
      <p:sp>
        <p:nvSpPr>
          <p:cNvPr id="3" name="Content Placeholder 2">
            <a:extLst>
              <a:ext uri="{FF2B5EF4-FFF2-40B4-BE49-F238E27FC236}">
                <a16:creationId xmlns:a16="http://schemas.microsoft.com/office/drawing/2014/main" id="{3313FA26-4ADD-44A2-8554-2D55AE1E5214}"/>
              </a:ext>
            </a:extLst>
          </p:cNvPr>
          <p:cNvSpPr>
            <a:spLocks noGrp="1"/>
          </p:cNvSpPr>
          <p:nvPr>
            <p:ph idx="1"/>
          </p:nvPr>
        </p:nvSpPr>
        <p:spPr/>
        <p:txBody>
          <a:bodyPr/>
          <a:lstStyle/>
          <a:p>
            <a:r>
              <a:rPr lang="en-US" dirty="0"/>
              <a:t>(insert school polices or highlights….)</a:t>
            </a:r>
          </a:p>
        </p:txBody>
      </p:sp>
    </p:spTree>
    <p:extLst>
      <p:ext uri="{BB962C8B-B14F-4D97-AF65-F5344CB8AC3E}">
        <p14:creationId xmlns:p14="http://schemas.microsoft.com/office/powerpoint/2010/main" val="407718063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1ADE-A05A-488E-99BF-9211B828BD07}"/>
              </a:ext>
            </a:extLst>
          </p:cNvPr>
          <p:cNvSpPr>
            <a:spLocks noGrp="1"/>
          </p:cNvSpPr>
          <p:nvPr>
            <p:ph type="title"/>
          </p:nvPr>
        </p:nvSpPr>
        <p:spPr/>
        <p:txBody>
          <a:bodyPr/>
          <a:lstStyle/>
          <a:p>
            <a:r>
              <a:rPr lang="en-US" dirty="0"/>
              <a:t>Good use of social media &amp; internet</a:t>
            </a:r>
          </a:p>
        </p:txBody>
      </p:sp>
      <p:sp>
        <p:nvSpPr>
          <p:cNvPr id="3" name="Content Placeholder 2">
            <a:extLst>
              <a:ext uri="{FF2B5EF4-FFF2-40B4-BE49-F238E27FC236}">
                <a16:creationId xmlns:a16="http://schemas.microsoft.com/office/drawing/2014/main" id="{1DCA1C72-5016-4AD7-BE12-A89217358EB0}"/>
              </a:ext>
            </a:extLst>
          </p:cNvPr>
          <p:cNvSpPr>
            <a:spLocks noGrp="1"/>
          </p:cNvSpPr>
          <p:nvPr>
            <p:ph idx="1"/>
          </p:nvPr>
        </p:nvSpPr>
        <p:spPr/>
        <p:txBody>
          <a:bodyPr>
            <a:normAutofit/>
          </a:bodyPr>
          <a:lstStyle/>
          <a:p>
            <a:r>
              <a:rPr lang="en-US" sz="2800" dirty="0"/>
              <a:t>Share enough about yourself that you can socialize with peers and make new friends</a:t>
            </a:r>
          </a:p>
          <a:p>
            <a:r>
              <a:rPr lang="en-US" sz="2800" dirty="0"/>
              <a:t>Protect yourself by heeding your instinct </a:t>
            </a:r>
          </a:p>
          <a:p>
            <a:r>
              <a:rPr lang="en-US" sz="2800" dirty="0"/>
              <a:t>Taking time to think before posts</a:t>
            </a:r>
          </a:p>
        </p:txBody>
      </p:sp>
    </p:spTree>
    <p:extLst>
      <p:ext uri="{BB962C8B-B14F-4D97-AF65-F5344CB8AC3E}">
        <p14:creationId xmlns:p14="http://schemas.microsoft.com/office/powerpoint/2010/main" val="39775090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DD364-88BB-47A2-B5EF-54A0D2E8080C}"/>
              </a:ext>
            </a:extLst>
          </p:cNvPr>
          <p:cNvSpPr>
            <a:spLocks noGrp="1"/>
          </p:cNvSpPr>
          <p:nvPr>
            <p:ph type="title"/>
          </p:nvPr>
        </p:nvSpPr>
        <p:spPr/>
        <p:txBody>
          <a:bodyPr/>
          <a:lstStyle/>
          <a:p>
            <a:r>
              <a:rPr lang="en-US" dirty="0"/>
              <a:t>Risks in the online world</a:t>
            </a:r>
          </a:p>
        </p:txBody>
      </p:sp>
      <p:sp>
        <p:nvSpPr>
          <p:cNvPr id="3" name="Content Placeholder 2">
            <a:extLst>
              <a:ext uri="{FF2B5EF4-FFF2-40B4-BE49-F238E27FC236}">
                <a16:creationId xmlns:a16="http://schemas.microsoft.com/office/drawing/2014/main" id="{6E651ACF-7549-421D-98D1-1D4EF6632BBC}"/>
              </a:ext>
            </a:extLst>
          </p:cNvPr>
          <p:cNvSpPr>
            <a:spLocks noGrp="1"/>
          </p:cNvSpPr>
          <p:nvPr>
            <p:ph idx="1"/>
          </p:nvPr>
        </p:nvSpPr>
        <p:spPr>
          <a:xfrm>
            <a:off x="1103312" y="1428750"/>
            <a:ext cx="8946541" cy="4819649"/>
          </a:xfrm>
        </p:spPr>
        <p:txBody>
          <a:bodyPr/>
          <a:lstStyle/>
          <a:p>
            <a:r>
              <a:rPr lang="en-US" sz="2400" dirty="0"/>
              <a:t>Protection of yourself and your identify</a:t>
            </a:r>
          </a:p>
          <a:p>
            <a:pPr lvl="1"/>
            <a:r>
              <a:rPr lang="en-US" sz="2000" dirty="0"/>
              <a:t>Don’t reveal too much….</a:t>
            </a:r>
          </a:p>
          <a:p>
            <a:pPr lvl="1"/>
            <a:r>
              <a:rPr lang="en-US" sz="2000" dirty="0"/>
              <a:t>Last name, DOB, home address, location, phone numbers, email address, school, hobbies, clubs</a:t>
            </a:r>
          </a:p>
          <a:p>
            <a:r>
              <a:rPr lang="en-US" sz="2400" dirty="0"/>
              <a:t>Living out Loud</a:t>
            </a:r>
          </a:p>
          <a:p>
            <a:r>
              <a:rPr lang="en-US" sz="2400" dirty="0"/>
              <a:t>Online information</a:t>
            </a:r>
          </a:p>
          <a:p>
            <a:pPr lvl="1"/>
            <a:r>
              <a:rPr lang="en-US" sz="2000" dirty="0"/>
              <a:t>Can spread to many people quickly</a:t>
            </a:r>
          </a:p>
          <a:p>
            <a:pPr lvl="1"/>
            <a:r>
              <a:rPr lang="en-US" sz="2000" dirty="0"/>
              <a:t>Is out of your control</a:t>
            </a:r>
          </a:p>
          <a:p>
            <a:pPr lvl="1"/>
            <a:r>
              <a:rPr lang="en-US" sz="2000" dirty="0"/>
              <a:t>Can be permanent or very difficult to remove</a:t>
            </a:r>
          </a:p>
          <a:p>
            <a:pPr marL="457200" lvl="1" indent="0">
              <a:buNone/>
            </a:pPr>
            <a:endParaRPr lang="en-US" dirty="0"/>
          </a:p>
          <a:p>
            <a:pPr lvl="1"/>
            <a:endParaRPr lang="en-US" dirty="0"/>
          </a:p>
        </p:txBody>
      </p:sp>
    </p:spTree>
    <p:extLst>
      <p:ext uri="{BB962C8B-B14F-4D97-AF65-F5344CB8AC3E}">
        <p14:creationId xmlns:p14="http://schemas.microsoft.com/office/powerpoint/2010/main" val="3342689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F048-0C0C-4D11-A318-E95277D27504}"/>
              </a:ext>
            </a:extLst>
          </p:cNvPr>
          <p:cNvSpPr>
            <a:spLocks noGrp="1"/>
          </p:cNvSpPr>
          <p:nvPr>
            <p:ph type="title"/>
          </p:nvPr>
        </p:nvSpPr>
        <p:spPr/>
        <p:txBody>
          <a:bodyPr/>
          <a:lstStyle/>
          <a:p>
            <a:r>
              <a:rPr lang="en-US" dirty="0"/>
              <a:t>Risks in the online world</a:t>
            </a:r>
          </a:p>
        </p:txBody>
      </p:sp>
      <p:sp>
        <p:nvSpPr>
          <p:cNvPr id="3" name="Content Placeholder 2">
            <a:extLst>
              <a:ext uri="{FF2B5EF4-FFF2-40B4-BE49-F238E27FC236}">
                <a16:creationId xmlns:a16="http://schemas.microsoft.com/office/drawing/2014/main" id="{CB97F84C-9BFF-4FFD-A7B3-356B74E44377}"/>
              </a:ext>
            </a:extLst>
          </p:cNvPr>
          <p:cNvSpPr>
            <a:spLocks noGrp="1"/>
          </p:cNvSpPr>
          <p:nvPr>
            <p:ph idx="1"/>
          </p:nvPr>
        </p:nvSpPr>
        <p:spPr>
          <a:xfrm>
            <a:off x="1103312" y="1485900"/>
            <a:ext cx="8946541" cy="4762499"/>
          </a:xfrm>
        </p:spPr>
        <p:txBody>
          <a:bodyPr/>
          <a:lstStyle/>
          <a:p>
            <a:r>
              <a:rPr lang="en-US" sz="2400" dirty="0"/>
              <a:t>People may not be who they say they are</a:t>
            </a:r>
          </a:p>
          <a:p>
            <a:r>
              <a:rPr lang="en-US" sz="2400" dirty="0"/>
              <a:t>Online “friends” may do or say things to gain your attention, flatter your ego, or control you and your behavior</a:t>
            </a:r>
          </a:p>
          <a:p>
            <a:pPr lvl="0"/>
            <a:r>
              <a:rPr lang="en-US" sz="2400" dirty="0"/>
              <a:t>Sexting </a:t>
            </a:r>
            <a:r>
              <a:rPr lang="en-US" sz="2400" dirty="0">
                <a:sym typeface="Wingdings" panose="05000000000000000000" pitchFamily="2" charset="2"/>
              </a:rPr>
              <a:t></a:t>
            </a:r>
            <a:r>
              <a:rPr lang="en-US" sz="2400" dirty="0"/>
              <a:t> sending sexually suggestive or nude images or messages via cell phone</a:t>
            </a:r>
          </a:p>
          <a:p>
            <a:pPr lvl="1"/>
            <a:r>
              <a:rPr lang="en-US" sz="2000" dirty="0"/>
              <a:t>You may not create, send or possess any sexually explicit images of yourself or anyone under 18.</a:t>
            </a:r>
          </a:p>
          <a:p>
            <a:pPr lvl="1"/>
            <a:r>
              <a:rPr lang="en-US" sz="2000" dirty="0"/>
              <a:t>If the person is under 18, this is illegal, and this is child pornography</a:t>
            </a:r>
          </a:p>
          <a:p>
            <a:endParaRPr lang="en-US" dirty="0"/>
          </a:p>
          <a:p>
            <a:endParaRPr lang="en-US" dirty="0"/>
          </a:p>
        </p:txBody>
      </p:sp>
    </p:spTree>
    <p:extLst>
      <p:ext uri="{BB962C8B-B14F-4D97-AF65-F5344CB8AC3E}">
        <p14:creationId xmlns:p14="http://schemas.microsoft.com/office/powerpoint/2010/main" val="2187928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4A5C5-759A-4D1D-8E9F-9D24AD349FF0}"/>
              </a:ext>
            </a:extLst>
          </p:cNvPr>
          <p:cNvSpPr>
            <a:spLocks noGrp="1"/>
          </p:cNvSpPr>
          <p:nvPr>
            <p:ph type="title"/>
          </p:nvPr>
        </p:nvSpPr>
        <p:spPr/>
        <p:txBody>
          <a:bodyPr/>
          <a:lstStyle/>
          <a:p>
            <a:r>
              <a:rPr lang="en-US" dirty="0"/>
              <a:t>Risks in the online world</a:t>
            </a:r>
          </a:p>
        </p:txBody>
      </p:sp>
      <p:sp>
        <p:nvSpPr>
          <p:cNvPr id="3" name="Content Placeholder 2">
            <a:extLst>
              <a:ext uri="{FF2B5EF4-FFF2-40B4-BE49-F238E27FC236}">
                <a16:creationId xmlns:a16="http://schemas.microsoft.com/office/drawing/2014/main" id="{5F9FC8CA-018D-4ECC-B5DD-0F759C8A5EEE}"/>
              </a:ext>
            </a:extLst>
          </p:cNvPr>
          <p:cNvSpPr>
            <a:spLocks noGrp="1"/>
          </p:cNvSpPr>
          <p:nvPr>
            <p:ph idx="1"/>
          </p:nvPr>
        </p:nvSpPr>
        <p:spPr/>
        <p:txBody>
          <a:bodyPr/>
          <a:lstStyle/>
          <a:p>
            <a:pPr lvl="0"/>
            <a:r>
              <a:rPr lang="en-US" sz="2800" dirty="0"/>
              <a:t>Online solicitation or trafficking – teens are approached online to send nude or suggestive images; recruitment and exploitation of teens online for sex</a:t>
            </a:r>
          </a:p>
          <a:p>
            <a:pPr lvl="0"/>
            <a:r>
              <a:rPr lang="en-US" sz="2800" dirty="0"/>
              <a:t>Say NO</a:t>
            </a:r>
          </a:p>
          <a:p>
            <a:endParaRPr lang="en-US" dirty="0"/>
          </a:p>
        </p:txBody>
      </p:sp>
    </p:spTree>
    <p:extLst>
      <p:ext uri="{BB962C8B-B14F-4D97-AF65-F5344CB8AC3E}">
        <p14:creationId xmlns:p14="http://schemas.microsoft.com/office/powerpoint/2010/main" val="3269647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F04C-1DA3-4110-A83B-5297A7DAC4BC}"/>
              </a:ext>
            </a:extLst>
          </p:cNvPr>
          <p:cNvSpPr>
            <a:spLocks noGrp="1"/>
          </p:cNvSpPr>
          <p:nvPr>
            <p:ph type="title"/>
          </p:nvPr>
        </p:nvSpPr>
        <p:spPr/>
        <p:txBody>
          <a:bodyPr/>
          <a:lstStyle/>
          <a:p>
            <a:r>
              <a:rPr lang="en-US" dirty="0"/>
              <a:t>Risks in the online world</a:t>
            </a:r>
          </a:p>
        </p:txBody>
      </p:sp>
      <p:sp>
        <p:nvSpPr>
          <p:cNvPr id="3" name="Content Placeholder 2">
            <a:extLst>
              <a:ext uri="{FF2B5EF4-FFF2-40B4-BE49-F238E27FC236}">
                <a16:creationId xmlns:a16="http://schemas.microsoft.com/office/drawing/2014/main" id="{A1D2381F-0993-415D-BE20-140D9B341830}"/>
              </a:ext>
            </a:extLst>
          </p:cNvPr>
          <p:cNvSpPr>
            <a:spLocks noGrp="1"/>
          </p:cNvSpPr>
          <p:nvPr>
            <p:ph idx="1"/>
          </p:nvPr>
        </p:nvSpPr>
        <p:spPr/>
        <p:txBody>
          <a:bodyPr/>
          <a:lstStyle/>
          <a:p>
            <a:r>
              <a:rPr lang="en-US" sz="2800" dirty="0"/>
              <a:t>Cyberbullying </a:t>
            </a:r>
            <a:r>
              <a:rPr lang="en-US" sz="2800" dirty="0">
                <a:sym typeface="Wingdings" panose="05000000000000000000" pitchFamily="2" charset="2"/>
              </a:rPr>
              <a:t> the use of technology to bully someone.</a:t>
            </a:r>
          </a:p>
          <a:p>
            <a:r>
              <a:rPr lang="en-US" sz="2800" dirty="0">
                <a:sym typeface="Wingdings" panose="05000000000000000000" pitchFamily="2" charset="2"/>
              </a:rPr>
              <a:t>Examples</a:t>
            </a:r>
          </a:p>
          <a:p>
            <a:r>
              <a:rPr lang="en-US" sz="2800" dirty="0">
                <a:sym typeface="Wingdings" panose="05000000000000000000" pitchFamily="2" charset="2"/>
              </a:rPr>
              <a:t>Cyberbullying is a crime in every state</a:t>
            </a:r>
          </a:p>
          <a:p>
            <a:r>
              <a:rPr lang="en-US" sz="2800" dirty="0">
                <a:sym typeface="Wingdings" panose="05000000000000000000" pitchFamily="2" charset="2"/>
              </a:rPr>
              <a:t>If you are cyberbullied…</a:t>
            </a:r>
          </a:p>
          <a:p>
            <a:r>
              <a:rPr lang="en-US" sz="2800" dirty="0">
                <a:sym typeface="Wingdings" panose="05000000000000000000" pitchFamily="2" charset="2"/>
              </a:rPr>
              <a:t>If you witness cyberbullying…</a:t>
            </a:r>
          </a:p>
          <a:p>
            <a:endParaRPr lang="en-US" dirty="0"/>
          </a:p>
        </p:txBody>
      </p:sp>
    </p:spTree>
    <p:extLst>
      <p:ext uri="{BB962C8B-B14F-4D97-AF65-F5344CB8AC3E}">
        <p14:creationId xmlns:p14="http://schemas.microsoft.com/office/powerpoint/2010/main" val="14523125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6C307-4B3F-4DD0-8DFE-89DC5DC441DA}"/>
              </a:ext>
            </a:extLst>
          </p:cNvPr>
          <p:cNvSpPr>
            <a:spLocks noGrp="1"/>
          </p:cNvSpPr>
          <p:nvPr>
            <p:ph type="title"/>
          </p:nvPr>
        </p:nvSpPr>
        <p:spPr/>
        <p:txBody>
          <a:bodyPr/>
          <a:lstStyle/>
          <a:p>
            <a:r>
              <a:rPr lang="en-US" dirty="0"/>
              <a:t>Using social media &amp; the internet	</a:t>
            </a:r>
          </a:p>
        </p:txBody>
      </p:sp>
      <p:sp>
        <p:nvSpPr>
          <p:cNvPr id="3" name="Content Placeholder 2">
            <a:extLst>
              <a:ext uri="{FF2B5EF4-FFF2-40B4-BE49-F238E27FC236}">
                <a16:creationId xmlns:a16="http://schemas.microsoft.com/office/drawing/2014/main" id="{FAEBE77B-ABE6-4B6F-A8D0-8B202ADAA62E}"/>
              </a:ext>
            </a:extLst>
          </p:cNvPr>
          <p:cNvSpPr>
            <a:spLocks noGrp="1"/>
          </p:cNvSpPr>
          <p:nvPr>
            <p:ph idx="1"/>
          </p:nvPr>
        </p:nvSpPr>
        <p:spPr/>
        <p:txBody>
          <a:bodyPr>
            <a:normAutofit/>
          </a:bodyPr>
          <a:lstStyle/>
          <a:p>
            <a:r>
              <a:rPr lang="en-US" sz="2800" dirty="0"/>
              <a:t>Think</a:t>
            </a:r>
          </a:p>
          <a:p>
            <a:r>
              <a:rPr lang="en-US" sz="2800" dirty="0"/>
              <a:t>Control</a:t>
            </a:r>
          </a:p>
          <a:p>
            <a:r>
              <a:rPr lang="en-US" sz="2800" dirty="0"/>
              <a:t>Resist </a:t>
            </a:r>
          </a:p>
          <a:p>
            <a:r>
              <a:rPr lang="en-US" sz="2800" dirty="0"/>
              <a:t>Learn </a:t>
            </a:r>
          </a:p>
        </p:txBody>
      </p:sp>
    </p:spTree>
    <p:extLst>
      <p:ext uri="{BB962C8B-B14F-4D97-AF65-F5344CB8AC3E}">
        <p14:creationId xmlns:p14="http://schemas.microsoft.com/office/powerpoint/2010/main" val="41846764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448</TotalTime>
  <Words>1820</Words>
  <Application>Microsoft Office PowerPoint</Application>
  <PresentationFormat>Widescreen</PresentationFormat>
  <Paragraphs>298</Paragraphs>
  <Slides>12</Slides>
  <Notes>12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Ion</vt:lpstr>
      <vt:lpstr> USING THE INTERNET &amp;  SOCIAL MEDIA </vt:lpstr>
      <vt:lpstr>Basic personal safety</vt:lpstr>
      <vt:lpstr>Social Media Safety and Digital Citizenship </vt:lpstr>
      <vt:lpstr>General Rules for Safe Use</vt:lpstr>
      <vt:lpstr>Let’s watch…</vt:lpstr>
      <vt:lpstr>School social media policy</vt:lpstr>
      <vt:lpstr>Good use of social media &amp; internet</vt:lpstr>
      <vt:lpstr>Risks in the online world</vt:lpstr>
      <vt:lpstr>Risks in the online world</vt:lpstr>
      <vt:lpstr>Risks in the online world</vt:lpstr>
      <vt:lpstr>Risks in the online world</vt:lpstr>
      <vt:lpstr>Using social media &amp; the internet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INTERNET &amp;  SOCIAL MEDIA</dc:title>
  <dc:creator>Catherine Cicchiello</dc:creator>
  <cp:lastModifiedBy>Catherine Cicchiello</cp:lastModifiedBy>
  <cp:revision>44</cp:revision>
  <cp:lastPrinted>2018-08-03T14:26:05Z</cp:lastPrinted>
  <dcterms:created xsi:type="dcterms:W3CDTF">2018-07-13T12:51:41Z</dcterms:created>
  <dcterms:modified xsi:type="dcterms:W3CDTF">2019-09-11T23:43:40Z</dcterms:modified>
</cp:coreProperties>
</file>