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1" r:id="rId9"/>
    <p:sldId id="269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2051" autoAdjust="0"/>
  </p:normalViewPr>
  <p:slideViewPr>
    <p:cSldViewPr snapToGrid="0">
      <p:cViewPr varScale="1">
        <p:scale>
          <a:sx n="56" d="100"/>
          <a:sy n="56" d="100"/>
        </p:scale>
        <p:origin x="18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A1DB3E-1455-4D54-887C-D414858D95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DRAFT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40AAFF-EB1D-4FAF-A2C4-2052D35D69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8F8694-D933-4A07-9CD3-7E4844201CA7}" type="datetimeFigureOut">
              <a:rPr lang="en-US" smtClean="0"/>
              <a:t>8/18/2019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1F914-E052-4483-84D1-A423078D25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Safe Environment Training - 10th grade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2A115-35D5-4D42-BB54-FAC3520F71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8EDB7-D004-43CB-B0CE-F4508C443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3684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DRAFT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48540-A74D-4443-8C0C-60FD677EE827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B8791-8183-4E25-9F6B-37741FC283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8765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Preséntese y a cualquier otro personal que esté presente para ayudar con la presentación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Guíe al grupo en oración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Explique el propósito de esta lección de capacitación sobre seguridad personal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Objetivos de la sesión de capacitación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Revisar las lecciones básicas de seguridad personal que aprendieron en la escuela primaria católica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Definir engatusamiento por un depredador sexual y describir el proceso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Aprender las tácticas de un depredador y cómo evitarlas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7B0D6-62C2-4C0D-8999-10931350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8E346F8-D3F2-4E96-B4FF-99A35865B728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299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Revisar las lecciones básicas de seguridad personal aprendidas en sesiones de capacitación previas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Dios los creó y los ama. Dios hizo sus cuerpos con buenos propósitos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Cada uno de ustedes tiene un espacio personal que debe ser respetado por los demás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Deben tratarse a sí mismos y a los demás con respeto y cuidado (la regla de oro)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Algunos toques son seguros, otros poco seguros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Tienen señales de advertencia internas o sirenas que les hacen saber cuándo están en peligro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alguna vez están en peligro, no están siendo respetados, o están siendo tocados de una manera peligrosa, deben alejarse.  Abusar o usar sexualmente a una persona es moral y legalmente incorrecto y no será tolerado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 adultos en sus vidas para cuidarlos y protegerlos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Consigan la ayuda de uno de estos adultos.  Sigan contando y pidiendo hasta que consigan la ayuda que necesitan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Dónde ir a pedir ayuda en nuestra escuela…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escribir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nombres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ABDCD-947F-4633-A235-3EDAB4258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041B668-DDB6-40B3-A903-37602DA80C59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05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</a:t>
            </a:r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engatusamiento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un proceso sutil, gradual y en escala utilizado por un abusador potencial hacia una víctima escogida para generar confianza y una conexión emocional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</a:t>
            </a:r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objetivo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perpetrador es obtener el control emocional y físico de la víctima para conseguir encuentros sexuales u otros tipos de comportamientos sexuales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</a:t>
            </a:r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proceso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puede durar una semana, meses o años antes de que comience el abuso sexual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Aquellos que quieran abusar serán pacientes y metódicos.  Este tipo de relación es abusiva y manipuladora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engatusamiento puede ser utilizado por un adulto con un menor de edad, un adulto con un adulto o un menor de edad con un menor de edad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Nuestro objetivo es revelar algunas de las tácticas utilizadas por los perpetradores para que sean conscientes de este proceso e información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Entonces podrán protegerse de aquellos que quieren controlarlos y utilizarlos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 que vean engatusamiento en otras relaciones y posiblemente puedan ayudar a un amigo o miembro de la familia que está atrapado en una relación abusiva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Veamos un video basado en eventos de la vida real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……..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Aprox. 10 minutos de video representando la verdadera historia del entrenador de fútbol engatusando con éxito a una estudiante de secundaria y a sus padres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Ver hoja adjunta – para el enlace del video</a:t>
            </a:r>
            <a:r>
              <a:rPr lang="en-US" sz="1200" b="1" i="0" u="none" strike="noStrike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84A0-2BD1-43C3-96DA-CB7759609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6D4D18D5-3EA9-4C7D-830A-52436B1CCC63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789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Descripción del Proceso de Engatusamiento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Descripción General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depredador/abusador/agresor – no tiene características físicamente identificables; se identifican por sus acciones y palabras; mayormente son masculinos, pero también algunas son mujeres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perpetrador crea una dependencia enfermiza por parte de la víctima utilizando la manipulación y el engaño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víctima/objetivo - la segunda persona en la relación que el depredador sexual manipula para obtener sus propios deseos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veces una persona es emocionalmente vulnerable y es un blanco fácil.  Una persona puede ser vulnerable si la persona está anhelando encajar, buscando atención; tiene pocos límites o débiles; tuvo una experiencia dolorosa reciente; los depredadores sexuales son expertos en detectar a las personas que están vulnerables y se aprovecharán de ellas para su propia ganancia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¿Por qué los depredadores sexuales hacen eso? Puede ser un comportamiento aprendido; no entienden de relaciones sanas ni los límites emocionales, sociales, físicos o sexuales normales; puede ser que ellos mismos hayan sido abusados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Dos cosas "que tienen que haber" para que un depredador sexual tenga éxito – el depredador debe tener </a:t>
            </a:r>
            <a:r>
              <a:rPr lang="es-US" sz="12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confianza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víctima y el </a:t>
            </a:r>
            <a:r>
              <a:rPr lang="es-US" sz="12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secretismo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esta es una falsa noción de confianza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manipulación emocional incluirá el lenguaje destinado a controlar a la víctima. Puede hacer que la víctima se sienta especial; amenazar a la víctima o a los miembros de su familia; o persuadir a la víctima a través de la repetición para que haga algo que el depredador sexual quiere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Uso de cosas prohibidas – el alcohol y las drogas afectan el tomar decisiones a ambas personas; el depredador sexual los usará para su propia ganancia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63E38-4022-4E69-A9EE-20693FB0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D8BD2AD-132B-41B4-9E36-AE1C6DE24983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353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Cronología del engatusamiento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Durante el principio del proceso, el lenguaje para ganar confianza y desarrollar el secretismo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Entonces el abusador empezará a usar frases sexuales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no hay resistencia al lenguaje sexual, el contenido se hará más fuerte y más gráfico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continuación, describirá el acto sexual. El abusador está probando los límites de la víctima observando cuánto tolera la víctima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último, comenzará el contacto sexual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769FC-0615-4F57-AC79-8F8C39F85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C2D59D3-3FAF-4A38-82A8-0D9B47F05306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702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 los depredadores sexuales controlan a sus víctimas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abusadores eligen un objetivo vulnerable y crean una relación manipuladora en la que ellos tienen el poder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uso de lenguaje, regalos y artículos prohibidos como el alcohol, la pornografía, las drogas ayudan al abusador a controlar a la víctima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abusador crea confusión en la víctima y hace que dependa de él para sentir, "amor", ser aceptada, sentirse especial, afección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Uso del lenguaje para manipular</a:t>
            </a: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Convencer a la víctima de que el amor y el sexo son lo mismo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Referencias gráficas de sexo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Controlando el lenguage que crea el poder en la relación con el depredador sexual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Lenguaje posesivo que sugiere que la víctima vale menos que un objeto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lenguaje amenazante para controlar e intimidar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Repetición del lenguaje para convencer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g. 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Referencia al sexo como un deber o prueba de amor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s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Referencia a la cultura que destaca comportamientos de “amor, sexo, abuso, uso y los de autoservicio"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s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Uso de su poder como "adulto"; la mayoría de los niños son enseñados a respetar y obedecer a personas de autoridad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Hecho: 1 de cada 4 niñas será abusada sexualmente antes de los 18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de cada 6 niños será abusado sexualmente antes de los 18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F9631-6572-40A3-B869-A5DF439A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8EBEAC9-4120-4285-8EC1-83B7703BD3B7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18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Señales de que una persona está tratando de controlar a otra persona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 dice cómo vestirte, con quién ser amigo, cómo gastar tu tiempo o dinero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Hace demandas o da órdenes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 obliga a hacer algo que no quieres hacer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Utiliza la ira para controlarte; es físicamente violento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Utiliza la violencia o intimidación para salirse con la suya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Envía mensajes, textos, y notas</a:t>
            </a:r>
            <a:r>
              <a:rPr lang="en-US" dirty="0">
                <a:effectLst/>
              </a:rPr>
              <a:t> de acoso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Amenaza con el suicidio o lastimarse para hacerte hacer algo</a:t>
            </a: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 humilla en público o privado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Quiere que mantengas ciertas cosas secretas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regalos como sobornos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niega a escuchar lo que quieres o a un compromiso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 mantiene alejado de otros familiares o amigos que te apoyan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Difunde rumores sobre 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D781F-7DBB-4ABA-8D64-DE8D96AB3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BBC55674-3C0F-4F82-8270-480CE49946DA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986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 que se siente al ser engatusado, usado o abusado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Dolor emocional, destrozado, lastimado</a:t>
            </a:r>
          </a:p>
          <a:p>
            <a:pPr marL="22860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Pérdida de seguridad, autoestima, pérdida de dignidad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Depresión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Dificultad para formar relaciones sanas con otros en el futuro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difícil de confiar en otros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uso de alcohol o drogas para lidiar con el dolor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A17F3-01EA-464A-B8F1-167249E59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73404DB-79D5-4315-8840-D94C79B07F83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996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Acá hay otro video. Escuchen a dos sobrevivientes contar su historia.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056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Cómo detectar el engatusamiento, responder y protegerse a uno mismo o a otros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Aprende sobre el lenguaje utilizado para manipular o coaccionar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AutoNum type="alphaL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Ejemplos – ¿en qué momento te das cuenta de que esto te hace sentir infeliz, lastimado?</a:t>
            </a:r>
          </a:p>
          <a:p>
            <a:pPr marL="800100" lvl="1" indent="-342900">
              <a:buAutoNum type="alphaLcPeriod"/>
            </a:pP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Ser capaz de identificar las tácticas utilizadas por los abusadores – comportamientos poco saludables utilizados para dominar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Celos y posesividad – el abusador trata a la víctima como un objeto que posee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Inseguridad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 o refuerza la inseguridad en la víctima para crear confianza en el abusador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c. Ira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utiliza para crear el miedo en la víctima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d. (Nota: las tres primeras son emociones que solo se convierten en tácticas de engatusamiento cuando son usadas por una persona para controlar a otra)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 Intimidación / mal uso de la autoridad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f. Acusaciones – falsas o exageradas para controlar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g. Halagos – elogios exagerados e insinceros para obtener lo que quiere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h. Estatus – la popularidad o posición del abusador es usada para controlar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i. Soborno – dar para obtener algo a cambio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j. Control – el objetivo del abusador, para controlar cada pensamiento y acción de la víctima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2659C-D796-4399-A56C-7FB6EAEC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28844CC-D7E3-4180-9290-F3534F26A5E5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81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Aprender y practicar buenas habilidades sociales y de comunicación, especialmente a cómo decir no cuando se necesita</a:t>
            </a:r>
          </a:p>
          <a:p>
            <a:pPr lvl="0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No culparse por creer en el lenguaje manipulativo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No hacer excusas ni aceptar excusas de un abusador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No ceder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Tienes permiso para desobedecer a cualquier persona que intente forzarte a actividades inseguras, ilegales o inadecuadas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Crear relaciones sanas con personas del mismo sexo y sexo opuesto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Conoce varios adultos que puedan ayudarte si es necesario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 Aprende cómo lidiar con las emociones negativas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lphaLcParenR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NOMBRAR: identificar la emoción que sientes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lphaLcParenR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RECLAMAR: (usa lenguaje yo) - "me siento de esta manera porque..."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lphaLcParenR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sentimientos no son correctos o incorrectos, malos o buenos. Es la forma en que respondes a ellos lo que importa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lphaLcParenR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APACIGUAR: (encontrar una manera de expresarlo sin lastimarse a uno mismo o a otros.) "Siento.... (insertar sentimiento) cuando (insertar lo que esa persona hizo)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DCC0F-2841-49C7-802A-A47AFE438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F3BBB35-4134-4C0C-BE1C-A8E6267A23EF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248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 Todo importa. Una reacción en cadena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lphaL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Examina y analiza tus pensamientos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lphaL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tus pensamientos se convierten en tus palabras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lphaL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 palabras se convierten en tus acciones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lphaL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 acciones se convierten en tus hábitos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lphaL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 hábitos se convierten en tu carácter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lphaL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tu carácter te ayuda a convertirte en la persona que estás destinada a ser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Ahora vuelve a pensar en el video del escenario de engatusamiento</a:t>
            </a: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¿Cómo tuvo éxito el abusador? Nombra las tácticas que usó.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Eligió a la víctima vulnerable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tomó su tiempo para construir una relación; creó confianza con la víctima y los padres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Comenzó a tocar a la víctima “inofensivamente”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Uso de obsequios; alabanza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Exigió secretismo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Controló a la víctima al ofrecerle acceso a algo que ella realmente quería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¿Qué podría haber hecho la víctima o el padre para protegerla?  Nota: el ser engatusado y abusado NUNCA es culpa de la víctima.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permitir tiempo a solas con un adulto desconocido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Cuestionar la amistad entre adultos y estudiantes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Desobedecer cuando se utilizaron artículos prohibidos; mantener la comunicación abierta con los padres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Mantener una comunicación abierta y constante sobre las relaciones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Pedir ayuda cuando comenzó a darse cuenta de que estaba demasiado involucrada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F01AC-EC90-4B28-AF7D-A63ED89C2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C18BA16D-4CB0-4332-8D76-DDCD2EC529AD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1530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¿Por qué estamos hablando de esto y por qué importa?</a:t>
            </a:r>
            <a:endParaRPr lang="en-US" dirty="0"/>
          </a:p>
          <a:p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 importas. 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Eres un hijo de Dios, creado para una vida de amistad y amor con Dios y con otros.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 importa a nosotros y a todos los que se interesan por ti de que estés seguro, apreciado, protegido, y capaz de vivir sin abuso, miedo, depresión, vergüenza, culpa.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estamos aquí para ayudarte a lograrlo.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Comparta el Resumen de Engatusamiento con los alumnos (folleto)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B8791-8183-4E25-9F6B-37741FC28342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3F0C8-4A62-4747-B9F5-A3BC77A43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- 10th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6BA70A8-7124-4049-A8C9-2762D5F56DBB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010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491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32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4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304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621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791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41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7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4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86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30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568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211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98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657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54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1979B88-673D-46D4-BB04-5511FB138FCE}" type="datetimeFigureOut">
              <a:rPr lang="en-US" smtClean="0"/>
              <a:t>8/18/2019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90FF3CE-D040-4BBE-A6E4-21774AEAAD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7074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AA059-1529-4A2D-B6D4-8D0809421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5283" y="3269756"/>
            <a:ext cx="10134502" cy="1923315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effectLst/>
              </a:rPr>
              <a:t>Tu seguridad personal </a:t>
            </a:r>
            <a:r>
              <a:rPr lang="en-US" dirty="0"/>
              <a:t>: grooming</a:t>
            </a:r>
            <a:r>
              <a:rPr lang="es-US" dirty="0">
                <a:effectLst/>
              </a:rPr>
              <a:t> (engatusamiento)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2DBEC-F17F-41D5-B000-BBEF7376C2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3781" y="5036478"/>
            <a:ext cx="8676222" cy="1462087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pPr algn="r"/>
            <a:r>
              <a:rPr lang="es-US" dirty="0">
                <a:solidFill>
                  <a:srgbClr val="FFFF00"/>
                </a:solidFill>
                <a:effectLst/>
              </a:rPr>
              <a:t>Lección del 10º grado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0A85C1-CECB-4B17-BC63-AD52F06A9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93" y="685800"/>
            <a:ext cx="3912576" cy="284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4892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DD4DFE4-4F00-45F4-975B-BA792B00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57200"/>
            <a:ext cx="9906000" cy="110013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effectLst/>
              </a:rPr>
              <a:t>Seguridad personal básica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79EC349-AEDB-46AA-9143-2AFBE27E4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613422"/>
            <a:ext cx="9906000" cy="4412974"/>
          </a:xfrm>
        </p:spPr>
        <p:txBody>
          <a:bodyPr>
            <a:normAutofit fontScale="92500" lnSpcReduction="10000"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s-US" sz="2200" dirty="0">
                <a:effectLst/>
              </a:rPr>
              <a:t>Dios los creó y los ama. Dios hizo sus cuerpos con buenos propósitos</a:t>
            </a:r>
            <a:endParaRPr lang="en-US" sz="2200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s-US" sz="2200" dirty="0">
                <a:effectLst/>
              </a:rPr>
              <a:t>espacio personal</a:t>
            </a:r>
            <a:r>
              <a:rPr lang="en-US" sz="2200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US" sz="2200" dirty="0">
                <a:effectLst/>
              </a:rPr>
              <a:t>la regla de oro</a:t>
            </a:r>
            <a:r>
              <a:rPr lang="en-US" sz="2200" dirty="0"/>
              <a:t>  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200" dirty="0">
                <a:effectLst/>
              </a:rPr>
              <a:t>Toques seguros, toques inseguros</a:t>
            </a:r>
            <a:endParaRPr lang="en-US" sz="2200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200" dirty="0">
                <a:effectLst/>
              </a:rPr>
              <a:t>Señales de advertencia internas o sirenas</a:t>
            </a:r>
            <a:endParaRPr lang="en-US" sz="2200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2200" dirty="0">
                <a:effectLst/>
              </a:rPr>
              <a:t>Si se sienten inseguros o en peligro, aléjense</a:t>
            </a:r>
            <a:r>
              <a:rPr lang="en-US" sz="2200" dirty="0"/>
              <a:t>. </a:t>
            </a:r>
            <a:r>
              <a:rPr lang="es-US" sz="2200" dirty="0">
                <a:effectLst/>
              </a:rPr>
              <a:t>Abusar o usar sexualmente a una persona es moral y legalmente incorrecto y no será tolerado</a:t>
            </a:r>
            <a:r>
              <a:rPr lang="en-US" sz="2200" dirty="0"/>
              <a:t>.   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US" sz="2200" dirty="0">
                <a:effectLst/>
              </a:rPr>
              <a:t>Hay adultos en sus vidas para cuidarlos y protegerlos</a:t>
            </a:r>
            <a:r>
              <a:rPr lang="en-US" sz="2200" dirty="0"/>
              <a:t>. 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US" sz="2200" dirty="0">
                <a:effectLst/>
              </a:rPr>
              <a:t>Consigan la ayuda de uno de estos adultos</a:t>
            </a:r>
            <a:r>
              <a:rPr lang="en-US" sz="2200" dirty="0"/>
              <a:t>. </a:t>
            </a:r>
            <a:r>
              <a:rPr lang="es-US" sz="2200" dirty="0">
                <a:effectLst/>
              </a:rPr>
              <a:t>Sigan contando y pidiendo hasta que consigan la ayuda que necesitan</a:t>
            </a:r>
            <a:r>
              <a:rPr lang="en-US" sz="2200" dirty="0"/>
              <a:t>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US" sz="2200" dirty="0">
                <a:effectLst/>
              </a:rPr>
              <a:t>Dónde ir a pedir ayuda en nuestra escuela</a:t>
            </a:r>
            <a:r>
              <a:rPr lang="en-US" sz="2200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1936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30A27-BA77-4FE3-BB6A-E4629F41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8382149" cy="120491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92D050"/>
                </a:solidFill>
              </a:rPr>
              <a:t>Grooming (engatusamiento)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42F11-D044-4E21-8AD1-79FECEADB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57389"/>
            <a:ext cx="9905998" cy="3833812"/>
          </a:xfrm>
        </p:spPr>
        <p:txBody>
          <a:bodyPr>
            <a:normAutofit/>
          </a:bodyPr>
          <a:lstStyle/>
          <a:p>
            <a:r>
              <a:rPr lang="en-US" sz="4000" dirty="0"/>
              <a:t>¿Qué es?</a:t>
            </a:r>
          </a:p>
          <a:p>
            <a:r>
              <a:rPr lang="en-US" sz="4000" dirty="0"/>
              <a:t>Objetivo</a:t>
            </a:r>
          </a:p>
          <a:p>
            <a:r>
              <a:rPr lang="en-US" sz="4000" dirty="0"/>
              <a:t>El Proceso </a:t>
            </a:r>
          </a:p>
          <a:p>
            <a:r>
              <a:rPr lang="en-US" sz="4000" dirty="0"/>
              <a:t>¿Por qué estamos hablando de esto?</a:t>
            </a:r>
          </a:p>
        </p:txBody>
      </p:sp>
    </p:spTree>
    <p:extLst>
      <p:ext uri="{BB962C8B-B14F-4D97-AF65-F5344CB8AC3E}">
        <p14:creationId xmlns:p14="http://schemas.microsoft.com/office/powerpoint/2010/main" val="39569513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2229-5F9D-4FD3-B7A8-FE91450FF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4" y="609600"/>
            <a:ext cx="10460557" cy="1905000"/>
          </a:xfrm>
        </p:spPr>
        <p:txBody>
          <a:bodyPr>
            <a:normAutofit/>
          </a:bodyPr>
          <a:lstStyle/>
          <a:p>
            <a:r>
              <a:rPr lang="es-US" sz="3400" b="1" dirty="0">
                <a:solidFill>
                  <a:srgbClr val="00B0F0"/>
                </a:solidFill>
                <a:effectLst/>
              </a:rPr>
              <a:t>Descripción del Proceso de engatusamiento</a:t>
            </a:r>
            <a:endParaRPr lang="en-US" sz="34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BF3EE-40D9-4D7C-BE9F-B5A12E7D0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128839"/>
            <a:ext cx="9905998" cy="3662362"/>
          </a:xfrm>
        </p:spPr>
        <p:txBody>
          <a:bodyPr/>
          <a:lstStyle/>
          <a:p>
            <a:r>
              <a:rPr lang="es-ES" sz="3200" dirty="0">
                <a:effectLst/>
              </a:rPr>
              <a:t>Qué aspecto tiene el depredador</a:t>
            </a:r>
            <a:endParaRPr lang="en-US" sz="3200" cap="none" dirty="0"/>
          </a:p>
          <a:p>
            <a:r>
              <a:rPr lang="es-US" sz="3200" dirty="0">
                <a:effectLst/>
              </a:rPr>
              <a:t>La víctima/objetivo</a:t>
            </a:r>
            <a:endParaRPr lang="en-US" sz="3200" dirty="0"/>
          </a:p>
          <a:p>
            <a:r>
              <a:rPr lang="en-US" sz="3200" dirty="0"/>
              <a:t>¿Por qué?</a:t>
            </a:r>
          </a:p>
          <a:p>
            <a:r>
              <a:rPr lang="es-ES" sz="3200" dirty="0">
                <a:effectLst/>
              </a:rPr>
              <a:t>Los depredadores usan tácticas emocionales y físicas</a:t>
            </a:r>
            <a:r>
              <a:rPr lang="en-US" sz="32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136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2265-2EE9-4336-8E6F-23926B6E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S" sz="4000" b="1" dirty="0">
                <a:solidFill>
                  <a:srgbClr val="FFC000"/>
                </a:solidFill>
                <a:effectLst/>
              </a:rPr>
              <a:t>Cronología del engatusamiento</a:t>
            </a: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3DABF-63FB-4EB0-AABA-AD58D5E61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114551"/>
            <a:ext cx="9905998" cy="3676650"/>
          </a:xfrm>
        </p:spPr>
        <p:txBody>
          <a:bodyPr>
            <a:normAutofit/>
          </a:bodyPr>
          <a:lstStyle/>
          <a:p>
            <a:r>
              <a:rPr lang="en-US" sz="3600" dirty="0"/>
              <a:t>Etapa inicial</a:t>
            </a:r>
          </a:p>
          <a:p>
            <a:r>
              <a:rPr lang="en-US" sz="3600" dirty="0">
                <a:effectLst/>
              </a:rPr>
              <a:t>Introducción del lenguaje sexual</a:t>
            </a:r>
            <a:endParaRPr lang="en-US" sz="3600" dirty="0"/>
          </a:p>
          <a:p>
            <a:r>
              <a:rPr lang="es-US" sz="3600" dirty="0">
                <a:effectLst/>
              </a:rPr>
              <a:t>el contenido se hará más fuerte</a:t>
            </a:r>
            <a:endParaRPr lang="en-US" sz="3600" dirty="0"/>
          </a:p>
          <a:p>
            <a:r>
              <a:rPr lang="es-US" sz="3600" dirty="0">
                <a:effectLst/>
              </a:rPr>
              <a:t>Por último, comenzará el contacto sexual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353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FC3C8-CA6B-419B-B4ED-BEFC45B1E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42" y="609600"/>
            <a:ext cx="11464119" cy="1905000"/>
          </a:xfrm>
        </p:spPr>
        <p:txBody>
          <a:bodyPr>
            <a:normAutofit/>
          </a:bodyPr>
          <a:lstStyle/>
          <a:p>
            <a:r>
              <a:rPr lang="es-US" sz="3500" b="1" dirty="0">
                <a:solidFill>
                  <a:srgbClr val="FF0000"/>
                </a:solidFill>
                <a:effectLst/>
              </a:rPr>
              <a:t>Cómo controlan los depredadores sexuales</a:t>
            </a:r>
            <a:endParaRPr lang="en-US" sz="35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0773F-DAEC-4C98-9C89-B1D326447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871663"/>
            <a:ext cx="9905998" cy="3919537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</a:rPr>
              <a:t>Escojen su blanco</a:t>
            </a:r>
            <a:endParaRPr lang="en-US" sz="3600" dirty="0"/>
          </a:p>
          <a:p>
            <a:r>
              <a:rPr lang="en-US" sz="3600" dirty="0">
                <a:effectLst/>
              </a:rPr>
              <a:t>Manipulan para obtener poder</a:t>
            </a:r>
            <a:endParaRPr lang="en-US" sz="3600" dirty="0"/>
          </a:p>
          <a:p>
            <a:r>
              <a:rPr lang="es-ES" sz="3600" dirty="0">
                <a:effectLst/>
              </a:rPr>
              <a:t>Uso del lenguaje, regalos y artículos prohibidos</a:t>
            </a:r>
            <a:endParaRPr lang="en-US" sz="3600" dirty="0"/>
          </a:p>
          <a:p>
            <a:r>
              <a:rPr lang="en-US" sz="3600" dirty="0"/>
              <a:t>Lenguaje específico</a:t>
            </a:r>
          </a:p>
        </p:txBody>
      </p:sp>
    </p:spTree>
    <p:extLst>
      <p:ext uri="{BB962C8B-B14F-4D97-AF65-F5344CB8AC3E}">
        <p14:creationId xmlns:p14="http://schemas.microsoft.com/office/powerpoint/2010/main" val="4029975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1B310-7C74-40D1-820B-93C95103B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706" y="464343"/>
            <a:ext cx="11611412" cy="1204913"/>
          </a:xfrm>
        </p:spPr>
        <p:txBody>
          <a:bodyPr>
            <a:normAutofit/>
          </a:bodyPr>
          <a:lstStyle/>
          <a:p>
            <a:r>
              <a:rPr lang="es-US" sz="3600" b="1" dirty="0">
                <a:solidFill>
                  <a:srgbClr val="92D050"/>
                </a:solidFill>
                <a:effectLst/>
              </a:rPr>
              <a:t>Señales de una persona que quiere controlar</a:t>
            </a:r>
            <a:endParaRPr lang="en-US" sz="3600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72AC5-D60A-4BE7-9392-B7098D26E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814513"/>
            <a:ext cx="9905998" cy="3976687"/>
          </a:xfrm>
        </p:spPr>
        <p:txBody>
          <a:bodyPr>
            <a:noAutofit/>
          </a:bodyPr>
          <a:lstStyle/>
          <a:p>
            <a:r>
              <a:rPr lang="es-US" sz="3300" dirty="0">
                <a:effectLst/>
              </a:rPr>
              <a:t>Te dice cómo vestirte,, cómo gastar tu tiempo o dinero, con quién ser amigo</a:t>
            </a:r>
            <a:endParaRPr lang="en-US" sz="3300" dirty="0"/>
          </a:p>
          <a:p>
            <a:r>
              <a:rPr lang="en-US" sz="3300" dirty="0">
                <a:effectLst/>
              </a:rPr>
              <a:t>Hace demandas o da órdenes</a:t>
            </a:r>
            <a:endParaRPr lang="en-US" sz="3300" dirty="0"/>
          </a:p>
          <a:p>
            <a:r>
              <a:rPr lang="es-ES" sz="3300" dirty="0">
                <a:effectLst/>
              </a:rPr>
              <a:t>Utiliza la fuerza, la violencia, la ira, el acoso o las amenazas</a:t>
            </a:r>
            <a:endParaRPr lang="en-US" sz="3300" dirty="0"/>
          </a:p>
          <a:p>
            <a:r>
              <a:rPr lang="es-ES" sz="3300" dirty="0">
                <a:effectLst/>
              </a:rPr>
              <a:t>El secretismo y los regalos</a:t>
            </a:r>
            <a:endParaRPr lang="en-US" sz="3300" dirty="0"/>
          </a:p>
          <a:p>
            <a:r>
              <a:rPr lang="es-ES" sz="3300" dirty="0">
                <a:effectLst/>
              </a:rPr>
              <a:t>Aísla a la víctima de otros; se rehusa a escuchar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4089317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429E-4615-4EAD-938C-CD49663C5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934" y="200167"/>
            <a:ext cx="10419614" cy="1533525"/>
          </a:xfrm>
        </p:spPr>
        <p:txBody>
          <a:bodyPr>
            <a:normAutofit/>
          </a:bodyPr>
          <a:lstStyle/>
          <a:p>
            <a:r>
              <a:rPr lang="es-US" sz="3800" b="1" dirty="0">
                <a:solidFill>
                  <a:srgbClr val="FFFF00"/>
                </a:solidFill>
                <a:effectLst/>
              </a:rPr>
              <a:t>engatusamiento – Impacto en la víctima</a:t>
            </a:r>
            <a:endParaRPr lang="en-US" sz="3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B6FB4-7394-4ACA-9017-C454675B8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1733692"/>
            <a:ext cx="9905998" cy="381952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300" dirty="0">
                <a:effectLst/>
              </a:rPr>
              <a:t>Dolor emocional, destrozado, lastimado</a:t>
            </a:r>
            <a:endParaRPr lang="en-US" sz="3300" dirty="0"/>
          </a:p>
          <a:p>
            <a:pPr marL="457200" indent="-457200">
              <a:buFont typeface="+mj-lt"/>
              <a:buAutoNum type="arabicPeriod"/>
            </a:pPr>
            <a:r>
              <a:rPr lang="es-US" sz="3300" dirty="0">
                <a:effectLst/>
              </a:rPr>
              <a:t>Pérdida de seguridad, autoestima, pérdida de dignidad</a:t>
            </a:r>
            <a:endParaRPr lang="en-US" sz="3300" dirty="0"/>
          </a:p>
          <a:p>
            <a:pPr marL="457200" indent="-457200">
              <a:buFont typeface="+mj-lt"/>
              <a:buAutoNum type="arabicPeriod"/>
            </a:pPr>
            <a:r>
              <a:rPr lang="en-US" sz="3300" dirty="0">
                <a:effectLst/>
              </a:rPr>
              <a:t>Depresión</a:t>
            </a:r>
            <a:endParaRPr lang="en-US" sz="3300" dirty="0"/>
          </a:p>
          <a:p>
            <a:pPr marL="457200" indent="-457200">
              <a:buFont typeface="+mj-lt"/>
              <a:buAutoNum type="arabicPeriod"/>
            </a:pPr>
            <a:r>
              <a:rPr lang="es-US" sz="3300" dirty="0">
                <a:effectLst/>
              </a:rPr>
              <a:t>Otras relaciones</a:t>
            </a:r>
            <a:endParaRPr lang="en-US" sz="3300" dirty="0"/>
          </a:p>
          <a:p>
            <a:pPr marL="457200" indent="-457200">
              <a:buFont typeface="+mj-lt"/>
              <a:buAutoNum type="arabicPeriod"/>
            </a:pPr>
            <a:r>
              <a:rPr lang="en-US" sz="3300" dirty="0">
                <a:effectLst/>
              </a:rPr>
              <a:t>Lidiar con el dolor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446588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urvivor Diaries 2000k">
            <a:hlinkClick r:id="" action="ppaction://media"/>
            <a:extLst>
              <a:ext uri="{FF2B5EF4-FFF2-40B4-BE49-F238E27FC236}">
                <a16:creationId xmlns:a16="http://schemas.microsoft.com/office/drawing/2014/main" id="{D2572A87-1DF3-49BD-A14D-C1A47B6CEF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38400" y="1371600"/>
            <a:ext cx="7315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60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18640-99C8-464A-8A0F-AC6A0870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65" y="326410"/>
            <a:ext cx="9905999" cy="1164608"/>
          </a:xfrm>
        </p:spPr>
        <p:txBody>
          <a:bodyPr>
            <a:normAutofit/>
          </a:bodyPr>
          <a:lstStyle/>
          <a:p>
            <a:r>
              <a:rPr lang="es-US" sz="4000" b="1" dirty="0">
                <a:solidFill>
                  <a:srgbClr val="00B0F0"/>
                </a:solidFill>
                <a:effectLst/>
              </a:rPr>
              <a:t>Protegiéndote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CAEDCAB-00C3-4130-8AE5-4D87B09DA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864" y="1327244"/>
            <a:ext cx="9906000" cy="5373807"/>
          </a:xfrm>
        </p:spPr>
        <p:txBody>
          <a:bodyPr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</a:rPr>
              <a:t>Reconocer el lenguaje utilizado por otros para controlarte</a:t>
            </a:r>
            <a:endParaRPr lang="en-US" sz="24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S" sz="2400" dirty="0">
                <a:effectLst/>
              </a:rPr>
              <a:t>Identificar las tácticas de los abusadores</a:t>
            </a:r>
            <a:r>
              <a:rPr lang="es-US" dirty="0">
                <a:effectLst/>
              </a:rPr>
              <a:t> </a:t>
            </a:r>
            <a:endParaRPr lang="en-US" dirty="0">
              <a:effectLst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effectLst/>
              </a:rPr>
              <a:t>Celos y posesividad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effectLst/>
              </a:rPr>
              <a:t>Inseguridad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effectLst/>
              </a:rPr>
              <a:t>Ira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effectLst/>
              </a:rPr>
              <a:t>Acusaciones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effectLst/>
              </a:rPr>
              <a:t>Halagos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effectLst/>
              </a:rPr>
              <a:t>Estatus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effectLst/>
              </a:rPr>
              <a:t>Sobornos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effectLst/>
              </a:rPr>
              <a:t>Control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2479310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A78D4-C73F-4ABF-BD00-D7004DCCA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23348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Protegi</a:t>
            </a:r>
            <a:r>
              <a:rPr lang="es-US" sz="4000" b="1" dirty="0">
                <a:solidFill>
                  <a:srgbClr val="FFC000"/>
                </a:solidFill>
              </a:rPr>
              <a:t>éndote</a:t>
            </a:r>
            <a:r>
              <a:rPr lang="en-US" sz="4000" b="1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6BCD5-814F-492A-9B9B-93E4A5333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00238"/>
            <a:ext cx="9905998" cy="4063833"/>
          </a:xfrm>
        </p:spPr>
        <p:txBody>
          <a:bodyPr>
            <a:normAutofit fontScale="85000" lnSpcReduction="20000"/>
          </a:bodyPr>
          <a:lstStyle/>
          <a:p>
            <a:r>
              <a:rPr lang="es-ES" sz="3300" dirty="0">
                <a:effectLst/>
              </a:rPr>
              <a:t>Aprender y utilizar una buena comunicación</a:t>
            </a:r>
            <a:endParaRPr lang="en-US" sz="3300" dirty="0"/>
          </a:p>
          <a:p>
            <a:r>
              <a:rPr lang="es-US" sz="3300" dirty="0">
                <a:effectLst/>
              </a:rPr>
              <a:t>No te culpes</a:t>
            </a:r>
            <a:r>
              <a:rPr lang="en-US" sz="3300" dirty="0"/>
              <a:t>, </a:t>
            </a:r>
            <a:r>
              <a:rPr lang="es-US" sz="3300" dirty="0">
                <a:effectLst/>
              </a:rPr>
              <a:t>no hagas excusas</a:t>
            </a:r>
            <a:r>
              <a:rPr lang="en-US" sz="3300" dirty="0"/>
              <a:t> o cedas</a:t>
            </a:r>
          </a:p>
          <a:p>
            <a:r>
              <a:rPr lang="en-US" sz="3300" dirty="0"/>
              <a:t>Puedes desobedecer a ciertas personas</a:t>
            </a:r>
          </a:p>
          <a:p>
            <a:r>
              <a:rPr lang="en-US" sz="3300" dirty="0">
                <a:effectLst/>
              </a:rPr>
              <a:t>Crea relaciones sanas</a:t>
            </a:r>
            <a:endParaRPr lang="en-US" sz="3300" dirty="0"/>
          </a:p>
          <a:p>
            <a:r>
              <a:rPr lang="es-US" sz="3300" dirty="0">
                <a:effectLst/>
              </a:rPr>
              <a:t>Conoce a adultos que puedan ayudarte</a:t>
            </a:r>
            <a:endParaRPr lang="en-US" sz="3300" dirty="0"/>
          </a:p>
          <a:p>
            <a:r>
              <a:rPr lang="es-ES" sz="3300" dirty="0">
                <a:effectLst/>
              </a:rPr>
              <a:t>Aprende cómo lidiar con emociones o sentimientos negativos</a:t>
            </a:r>
            <a:endParaRPr lang="en-US" sz="33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>
                <a:effectLst/>
              </a:rPr>
              <a:t>Nómbralo; reclámalo; apacígualo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8649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B71D-F534-4AA8-9D3A-17F98D647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00488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Protegi</a:t>
            </a:r>
            <a:r>
              <a:rPr lang="es-US" sz="4000" b="1" dirty="0">
                <a:solidFill>
                  <a:srgbClr val="FFFF00"/>
                </a:solidFill>
              </a:rPr>
              <a:t>éndote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1E5E-FC28-4D2F-B1B5-D5F1B3FAD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659483"/>
            <a:ext cx="9905998" cy="4276299"/>
          </a:xfrm>
        </p:spPr>
        <p:txBody>
          <a:bodyPr>
            <a:normAutofit/>
          </a:bodyPr>
          <a:lstStyle/>
          <a:p>
            <a:pPr lvl="0"/>
            <a:r>
              <a:rPr lang="es-US" sz="2600" dirty="0">
                <a:effectLst/>
              </a:rPr>
              <a:t>Todo importa</a:t>
            </a:r>
            <a:r>
              <a:rPr lang="en-US" sz="2600" dirty="0">
                <a:effectLst/>
              </a:rPr>
              <a:t> </a:t>
            </a:r>
          </a:p>
          <a:p>
            <a:pPr lvl="0"/>
            <a:r>
              <a:rPr lang="es-US" sz="2600" dirty="0">
                <a:effectLst/>
              </a:rPr>
              <a:t>Examina y analiza tus pensamientos</a:t>
            </a:r>
            <a:endParaRPr lang="en-US" sz="2600" dirty="0">
              <a:effectLst/>
            </a:endParaRPr>
          </a:p>
          <a:p>
            <a:r>
              <a:rPr lang="es-US" sz="2600" dirty="0">
                <a:effectLst/>
              </a:rPr>
              <a:t>Porque tus pensamientos se convierten en tus palabras</a:t>
            </a:r>
            <a:endParaRPr lang="en-US" sz="2600" dirty="0">
              <a:effectLst/>
            </a:endParaRPr>
          </a:p>
          <a:p>
            <a:r>
              <a:rPr lang="es-US" sz="2600" dirty="0">
                <a:effectLst/>
              </a:rPr>
              <a:t>Tus palabras se convierten en tus acciones</a:t>
            </a:r>
            <a:endParaRPr lang="en-US" sz="2600" dirty="0">
              <a:effectLst/>
            </a:endParaRPr>
          </a:p>
          <a:p>
            <a:r>
              <a:rPr lang="es-US" sz="2600" dirty="0">
                <a:effectLst/>
              </a:rPr>
              <a:t>Tus acciones se convierten en tus hábitos</a:t>
            </a:r>
            <a:endParaRPr lang="en-US" sz="2600" dirty="0">
              <a:effectLst/>
            </a:endParaRPr>
          </a:p>
          <a:p>
            <a:r>
              <a:rPr lang="es-US" sz="2600" dirty="0">
                <a:effectLst/>
              </a:rPr>
              <a:t>Tus hábitos se convierten en tu carácter</a:t>
            </a:r>
            <a:endParaRPr lang="en-US" sz="2600" dirty="0">
              <a:effectLst/>
            </a:endParaRPr>
          </a:p>
          <a:p>
            <a:r>
              <a:rPr lang="es-US" sz="2600" dirty="0">
                <a:effectLst/>
              </a:rPr>
              <a:t>Y tu carácter te ayuda a convertirte en la persona que estás destinada a ser</a:t>
            </a:r>
            <a:endParaRPr lang="en-US" sz="260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5530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8FEFB-C98C-4A22-A4CC-054E2E79D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¿</a:t>
            </a:r>
            <a:r>
              <a:rPr lang="es-US" sz="4000" b="1" dirty="0">
                <a:effectLst/>
              </a:rPr>
              <a:t>por qué importa</a:t>
            </a:r>
            <a:r>
              <a:rPr lang="en-US" sz="4000" b="1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57820-D7EB-4942-8F58-196281218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0595" y="2088321"/>
            <a:ext cx="9905998" cy="3348037"/>
          </a:xfrm>
        </p:spPr>
        <p:txBody>
          <a:bodyPr>
            <a:normAutofit/>
          </a:bodyPr>
          <a:lstStyle/>
          <a:p>
            <a:r>
              <a:rPr lang="en-US" sz="3200" dirty="0">
                <a:effectLst/>
              </a:rPr>
              <a:t>Porque Tú importas</a:t>
            </a:r>
            <a:endParaRPr lang="en-US" sz="3200" dirty="0"/>
          </a:p>
          <a:p>
            <a:r>
              <a:rPr lang="es-US" sz="3200" dirty="0">
                <a:effectLst/>
              </a:rPr>
              <a:t>Eres un hijo de Dios, creado para una vida de amistad y amor con Dios y con otros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208781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878</TotalTime>
  <Words>1433</Words>
  <Application>Microsoft Office PowerPoint</Application>
  <PresentationFormat>Widescreen</PresentationFormat>
  <Paragraphs>270</Paragraphs>
  <Slides>13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</vt:lpstr>
      <vt:lpstr>Mesh</vt:lpstr>
      <vt:lpstr>Tu seguridad personal : grooming (engatusamiento)</vt:lpstr>
      <vt:lpstr>Seguridad personal básica</vt:lpstr>
      <vt:lpstr>Grooming (engatusamiento)</vt:lpstr>
      <vt:lpstr>Descripción del Proceso de engatusamiento</vt:lpstr>
      <vt:lpstr>Cronología del engatusamiento</vt:lpstr>
      <vt:lpstr>Cómo controlan los depredadores sexuales</vt:lpstr>
      <vt:lpstr>Señales de una persona que quiere controlar</vt:lpstr>
      <vt:lpstr>engatusamiento – Impacto en la víctima</vt:lpstr>
      <vt:lpstr>PowerPoint Presentation</vt:lpstr>
      <vt:lpstr>Protegiéndote </vt:lpstr>
      <vt:lpstr>Protegiéndote </vt:lpstr>
      <vt:lpstr>Protegiéndote</vt:lpstr>
      <vt:lpstr>¿por qué importa?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Personal safety: grooming</dc:title>
  <dc:creator>Catherine Cicchiello</dc:creator>
  <cp:lastModifiedBy>Mike &amp; Cecilia</cp:lastModifiedBy>
  <cp:revision>85</cp:revision>
  <dcterms:created xsi:type="dcterms:W3CDTF">2018-07-21T00:33:48Z</dcterms:created>
  <dcterms:modified xsi:type="dcterms:W3CDTF">2019-08-18T19:17:26Z</dcterms:modified>
</cp:coreProperties>
</file>