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mv" ContentType="video/x-ms-wmv"/>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5"/>
  </p:notesMasterIdLst>
  <p:handoutMasterIdLst>
    <p:handoutMasterId r:id="rId16"/>
  </p:handoutMasterIdLst>
  <p:sldIdLst>
    <p:sldId id="256" r:id="rId2"/>
    <p:sldId id="257" r:id="rId3"/>
    <p:sldId id="258" r:id="rId4"/>
    <p:sldId id="260" r:id="rId5"/>
    <p:sldId id="259" r:id="rId6"/>
    <p:sldId id="262" r:id="rId7"/>
    <p:sldId id="263" r:id="rId8"/>
    <p:sldId id="261" r:id="rId9"/>
    <p:sldId id="269" r:id="rId10"/>
    <p:sldId id="264" r:id="rId11"/>
    <p:sldId id="265" r:id="rId12"/>
    <p:sldId id="266" r:id="rId13"/>
    <p:sldId id="267" r:id="rId1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1"/>
    <p:restoredTop sz="62051" autoAdjust="0"/>
  </p:normalViewPr>
  <p:slideViewPr>
    <p:cSldViewPr snapToGrid="0">
      <p:cViewPr varScale="1">
        <p:scale>
          <a:sx n="53" d="100"/>
          <a:sy n="53" d="100"/>
        </p:scale>
        <p:origin x="1810" y="53"/>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handoutMaster" Target="handoutMasters/handout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F2A1DB3E-1455-4D54-887C-D414858D9591}"/>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r>
              <a:rPr lang="en-US"/>
              <a:t>DRAFT</a:t>
            </a:r>
          </a:p>
        </p:txBody>
      </p:sp>
      <p:sp>
        <p:nvSpPr>
          <p:cNvPr id="3" name="Date Placeholder 2">
            <a:extLst>
              <a:ext uri="{FF2B5EF4-FFF2-40B4-BE49-F238E27FC236}">
                <a16:creationId xmlns:a16="http://schemas.microsoft.com/office/drawing/2014/main" id="{0240AAFF-EB1D-4FAF-A2C4-2052D35D694B}"/>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5D8F8694-D933-4A07-9CD3-7E4844201CA7}" type="datetimeFigureOut">
              <a:rPr lang="en-US" smtClean="0"/>
              <a:t>9/11/2019</a:t>
            </a:fld>
            <a:endParaRPr lang="en-US"/>
          </a:p>
        </p:txBody>
      </p:sp>
      <p:sp>
        <p:nvSpPr>
          <p:cNvPr id="4" name="Footer Placeholder 3">
            <a:extLst>
              <a:ext uri="{FF2B5EF4-FFF2-40B4-BE49-F238E27FC236}">
                <a16:creationId xmlns:a16="http://schemas.microsoft.com/office/drawing/2014/main" id="{60D1F914-E052-4483-84D1-A423078D2551}"/>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r>
              <a:rPr lang="en-US"/>
              <a:t>Safe Environment Training - 10th grade</a:t>
            </a:r>
          </a:p>
        </p:txBody>
      </p:sp>
      <p:sp>
        <p:nvSpPr>
          <p:cNvPr id="5" name="Slide Number Placeholder 4">
            <a:extLst>
              <a:ext uri="{FF2B5EF4-FFF2-40B4-BE49-F238E27FC236}">
                <a16:creationId xmlns:a16="http://schemas.microsoft.com/office/drawing/2014/main" id="{2282A115-35D5-4D42-BB54-FAC3520F719C}"/>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4E68EDB7-D004-43CB-B0CE-F4508C443E4B}" type="slidenum">
              <a:rPr lang="en-US" smtClean="0"/>
              <a:t>‹#›</a:t>
            </a:fld>
            <a:endParaRPr lang="en-US"/>
          </a:p>
        </p:txBody>
      </p:sp>
    </p:spTree>
    <p:extLst>
      <p:ext uri="{BB962C8B-B14F-4D97-AF65-F5344CB8AC3E}">
        <p14:creationId xmlns:p14="http://schemas.microsoft.com/office/powerpoint/2010/main" val="3548436848"/>
      </p:ext>
    </p:extLst>
  </p:cSld>
  <p:clrMap bg1="lt1" tx1="dk1" bg2="lt2" tx2="dk2" accent1="accent1" accent2="accent2" accent3="accent3" accent4="accent4" accent5="accent5" accent6="accent6" hlink="hlink" folHlink="folHlink"/>
  <p:hf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r>
              <a:rPr lang="en-US"/>
              <a:t>DRAFT</a:t>
            </a:r>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D648540-A74D-4443-8C0C-60FD677EE827}" type="datetimeFigureOut">
              <a:rPr lang="en-US" smtClean="0"/>
              <a:t>9/11/2019</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r>
              <a:rPr lang="en-US"/>
              <a:t>Safe Environment Training - 10th grade</a:t>
            </a:r>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CCB8791-8183-4E25-9F6B-37741FC28342}" type="slidenum">
              <a:rPr lang="en-US" smtClean="0"/>
              <a:t>‹#›</a:t>
            </a:fld>
            <a:endParaRPr lang="en-US" dirty="0"/>
          </a:p>
        </p:txBody>
      </p:sp>
    </p:spTree>
    <p:extLst>
      <p:ext uri="{BB962C8B-B14F-4D97-AF65-F5344CB8AC3E}">
        <p14:creationId xmlns:p14="http://schemas.microsoft.com/office/powerpoint/2010/main" val="3421387657"/>
      </p:ext>
    </p:extLst>
  </p:cSld>
  <p:clrMap bg1="lt1" tx1="dk1" bg2="lt2" tx2="dk2" accent1="accent1" accent2="accent2" accent3="accent3" accent4="accent4" accent5="accent5" accent6="accent6" hlink="hlink" folHlink="folHlink"/>
  <p:hf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Introduce yourself and any additional staff that are present to assist with the presentation.</a:t>
            </a:r>
          </a:p>
          <a:p>
            <a:endParaRPr lang="en-US" dirty="0"/>
          </a:p>
          <a:p>
            <a:r>
              <a:rPr lang="en-US" dirty="0"/>
              <a:t>Lead the group in prayer.</a:t>
            </a:r>
          </a:p>
          <a:p>
            <a:endParaRPr lang="en-US" dirty="0"/>
          </a:p>
          <a:p>
            <a:r>
              <a:rPr lang="en-US" sz="1200" kern="1200" dirty="0">
                <a:solidFill>
                  <a:schemeClr val="tx1"/>
                </a:solidFill>
                <a:effectLst/>
                <a:latin typeface="+mn-lt"/>
                <a:ea typeface="+mn-ea"/>
                <a:cs typeface="+mn-cs"/>
              </a:rPr>
              <a:t>Explain the purpose of this personal safety training lesson. Training session goals:</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Review basic personal safety lessons learned in Catholic grade schools.</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Define grooming and describe the process</a:t>
            </a:r>
          </a:p>
          <a:p>
            <a:pPr marL="171450" indent="-171450">
              <a:buFont typeface="Arial" panose="020B0604020202020204" pitchFamily="34" charset="0"/>
              <a:buChar char="•"/>
            </a:pPr>
            <a:r>
              <a:rPr lang="en-US" sz="1200" kern="1200" dirty="0">
                <a:solidFill>
                  <a:schemeClr val="tx1"/>
                </a:solidFill>
                <a:effectLst/>
                <a:latin typeface="+mn-lt"/>
                <a:ea typeface="+mn-ea"/>
                <a:cs typeface="+mn-cs"/>
              </a:rPr>
              <a:t>Learn tactics of a groomer and how to avoid them</a:t>
            </a:r>
            <a:endParaRPr lang="en-US" dirty="0"/>
          </a:p>
        </p:txBody>
      </p:sp>
      <p:sp>
        <p:nvSpPr>
          <p:cNvPr id="4" name="Slide Number Placeholder 3"/>
          <p:cNvSpPr>
            <a:spLocks noGrp="1"/>
          </p:cNvSpPr>
          <p:nvPr>
            <p:ph type="sldNum" sz="quarter" idx="10"/>
          </p:nvPr>
        </p:nvSpPr>
        <p:spPr/>
        <p:txBody>
          <a:bodyPr/>
          <a:lstStyle/>
          <a:p>
            <a:fld id="{DCCB8791-8183-4E25-9F6B-37741FC28342}" type="slidenum">
              <a:rPr lang="en-US" smtClean="0"/>
              <a:t>1</a:t>
            </a:fld>
            <a:endParaRPr lang="en-US" dirty="0"/>
          </a:p>
        </p:txBody>
      </p:sp>
      <p:sp>
        <p:nvSpPr>
          <p:cNvPr id="5" name="Footer Placeholder 4">
            <a:extLst>
              <a:ext uri="{FF2B5EF4-FFF2-40B4-BE49-F238E27FC236}">
                <a16:creationId xmlns:a16="http://schemas.microsoft.com/office/drawing/2014/main" id="{AB17B0D6-62C2-4C0D-8999-109313507C04}"/>
              </a:ext>
            </a:extLst>
          </p:cNvPr>
          <p:cNvSpPr>
            <a:spLocks noGrp="1"/>
          </p:cNvSpPr>
          <p:nvPr>
            <p:ph type="ftr" sz="quarter" idx="11"/>
          </p:nvPr>
        </p:nvSpPr>
        <p:spPr/>
        <p:txBody>
          <a:bodyPr/>
          <a:lstStyle/>
          <a:p>
            <a:r>
              <a:rPr lang="en-US"/>
              <a:t>Safe Environment Training - 10th grade</a:t>
            </a:r>
            <a:endParaRPr lang="en-US" dirty="0"/>
          </a:p>
        </p:txBody>
      </p:sp>
      <p:sp>
        <p:nvSpPr>
          <p:cNvPr id="6" name="Header Placeholder 5">
            <a:extLst>
              <a:ext uri="{FF2B5EF4-FFF2-40B4-BE49-F238E27FC236}">
                <a16:creationId xmlns:a16="http://schemas.microsoft.com/office/drawing/2014/main" id="{78E346F8-D3F2-4E96-B4FF-99A35865B728}"/>
              </a:ext>
            </a:extLst>
          </p:cNvPr>
          <p:cNvSpPr>
            <a:spLocks noGrp="1"/>
          </p:cNvSpPr>
          <p:nvPr>
            <p:ph type="hdr" sz="quarter" idx="12"/>
          </p:nvPr>
        </p:nvSpPr>
        <p:spPr/>
        <p:txBody>
          <a:bodyPr/>
          <a:lstStyle/>
          <a:p>
            <a:r>
              <a:rPr lang="en-US"/>
              <a:t>DRAFT</a:t>
            </a:r>
            <a:endParaRPr lang="en-US" dirty="0"/>
          </a:p>
        </p:txBody>
      </p:sp>
    </p:spTree>
    <p:extLst>
      <p:ext uri="{BB962C8B-B14F-4D97-AF65-F5344CB8AC3E}">
        <p14:creationId xmlns:p14="http://schemas.microsoft.com/office/powerpoint/2010/main" val="76029988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200" b="1" kern="1200" dirty="0">
                <a:solidFill>
                  <a:schemeClr val="tx1"/>
                </a:solidFill>
                <a:effectLst/>
                <a:latin typeface="+mn-lt"/>
                <a:ea typeface="+mn-ea"/>
                <a:cs typeface="+mn-cs"/>
              </a:rPr>
              <a:t>Review basic personal safety lessons learned in previous training sessions.</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God created you and loves you.  God made your bodies for good purposes.</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You each have personal space that is to be respected by others.</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You should treat yourselves and others with respect and care (the golden rule).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Some touches are safe, some are unsafe.</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You have internal warning signs or sirens that let you know when you are in danger.</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If you are ever in danger, are not being respected, or are being touched in an unsafe way, you should get away.  Sexually using or abusing another person is morally and legally wrong and will not be tolerated.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There are adults in your life to care for and protect you.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Get help from one of these adults.  Keep telling and asking until you get the help you need. </a:t>
            </a:r>
          </a:p>
          <a:p>
            <a:pPr marL="171450" indent="-171450">
              <a:buFont typeface="Arial" panose="020B0604020202020204" pitchFamily="34" charset="0"/>
              <a:buChar char="•"/>
            </a:pPr>
            <a:r>
              <a:rPr lang="en-US" sz="1200" kern="1200" dirty="0">
                <a:solidFill>
                  <a:schemeClr val="tx1"/>
                </a:solidFill>
                <a:effectLst/>
                <a:latin typeface="+mn-lt"/>
                <a:ea typeface="+mn-ea"/>
                <a:cs typeface="+mn-cs"/>
              </a:rPr>
              <a:t>Where to go for help at our school….(fill in with names).</a:t>
            </a:r>
            <a:endParaRPr lang="en-US" dirty="0"/>
          </a:p>
          <a:p>
            <a:endParaRPr lang="en-US" dirty="0"/>
          </a:p>
        </p:txBody>
      </p:sp>
      <p:sp>
        <p:nvSpPr>
          <p:cNvPr id="4" name="Slide Number Placeholder 3"/>
          <p:cNvSpPr>
            <a:spLocks noGrp="1"/>
          </p:cNvSpPr>
          <p:nvPr>
            <p:ph type="sldNum" sz="quarter" idx="10"/>
          </p:nvPr>
        </p:nvSpPr>
        <p:spPr/>
        <p:txBody>
          <a:bodyPr/>
          <a:lstStyle/>
          <a:p>
            <a:fld id="{DCCB8791-8183-4E25-9F6B-37741FC28342}" type="slidenum">
              <a:rPr lang="en-US" smtClean="0"/>
              <a:t>2</a:t>
            </a:fld>
            <a:endParaRPr lang="en-US" dirty="0"/>
          </a:p>
        </p:txBody>
      </p:sp>
      <p:sp>
        <p:nvSpPr>
          <p:cNvPr id="5" name="Footer Placeholder 4">
            <a:extLst>
              <a:ext uri="{FF2B5EF4-FFF2-40B4-BE49-F238E27FC236}">
                <a16:creationId xmlns:a16="http://schemas.microsoft.com/office/drawing/2014/main" id="{CDAABDCD-947F-4633-A235-3EDAB4258818}"/>
              </a:ext>
            </a:extLst>
          </p:cNvPr>
          <p:cNvSpPr>
            <a:spLocks noGrp="1"/>
          </p:cNvSpPr>
          <p:nvPr>
            <p:ph type="ftr" sz="quarter" idx="11"/>
          </p:nvPr>
        </p:nvSpPr>
        <p:spPr/>
        <p:txBody>
          <a:bodyPr/>
          <a:lstStyle/>
          <a:p>
            <a:r>
              <a:rPr lang="en-US"/>
              <a:t>Safe Environment Training - 10th grade</a:t>
            </a:r>
            <a:endParaRPr lang="en-US" dirty="0"/>
          </a:p>
        </p:txBody>
      </p:sp>
      <p:sp>
        <p:nvSpPr>
          <p:cNvPr id="6" name="Header Placeholder 5">
            <a:extLst>
              <a:ext uri="{FF2B5EF4-FFF2-40B4-BE49-F238E27FC236}">
                <a16:creationId xmlns:a16="http://schemas.microsoft.com/office/drawing/2014/main" id="{3041B668-DDB6-40B3-A903-37602DA80C59}"/>
              </a:ext>
            </a:extLst>
          </p:cNvPr>
          <p:cNvSpPr>
            <a:spLocks noGrp="1"/>
          </p:cNvSpPr>
          <p:nvPr>
            <p:ph type="hdr" sz="quarter" idx="12"/>
          </p:nvPr>
        </p:nvSpPr>
        <p:spPr/>
        <p:txBody>
          <a:bodyPr/>
          <a:lstStyle/>
          <a:p>
            <a:r>
              <a:rPr lang="en-US"/>
              <a:t>DRAFT</a:t>
            </a:r>
            <a:endParaRPr lang="en-US" dirty="0"/>
          </a:p>
        </p:txBody>
      </p:sp>
    </p:spTree>
    <p:extLst>
      <p:ext uri="{BB962C8B-B14F-4D97-AF65-F5344CB8AC3E}">
        <p14:creationId xmlns:p14="http://schemas.microsoft.com/office/powerpoint/2010/main" val="416805526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Grooming </a:t>
            </a:r>
            <a:r>
              <a:rPr lang="en-US" sz="1200" kern="1200" dirty="0">
                <a:solidFill>
                  <a:schemeClr val="tx1"/>
                </a:solidFill>
                <a:effectLst/>
                <a:latin typeface="+mn-lt"/>
                <a:ea typeface="+mn-ea"/>
                <a:cs typeface="+mn-cs"/>
              </a:rPr>
              <a:t>is a subtle, gradual and escalating process used by a potential abuser to build trust and an emotional connection with a targeted victim.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The </a:t>
            </a:r>
            <a:r>
              <a:rPr lang="en-US" sz="1200" b="1" kern="1200" dirty="0">
                <a:solidFill>
                  <a:schemeClr val="tx1"/>
                </a:solidFill>
                <a:effectLst/>
                <a:latin typeface="+mn-lt"/>
                <a:ea typeface="+mn-ea"/>
                <a:cs typeface="+mn-cs"/>
              </a:rPr>
              <a:t>goal</a:t>
            </a:r>
            <a:r>
              <a:rPr lang="en-US" sz="1200" kern="1200" dirty="0">
                <a:solidFill>
                  <a:schemeClr val="tx1"/>
                </a:solidFill>
                <a:effectLst/>
                <a:latin typeface="+mn-lt"/>
                <a:ea typeface="+mn-ea"/>
                <a:cs typeface="+mn-cs"/>
              </a:rPr>
              <a:t> of the perpetrator is to gain control of the victim emotionally and physically to achieve sexual encounters or some form of sexual behaviors.  The</a:t>
            </a:r>
            <a:r>
              <a:rPr lang="en-US" sz="1200" b="1" kern="1200" dirty="0">
                <a:solidFill>
                  <a:schemeClr val="tx1"/>
                </a:solidFill>
                <a:effectLst/>
                <a:latin typeface="+mn-lt"/>
                <a:ea typeface="+mn-ea"/>
                <a:cs typeface="+mn-cs"/>
              </a:rPr>
              <a:t> process </a:t>
            </a:r>
            <a:r>
              <a:rPr lang="en-US" sz="1200" kern="1200" dirty="0">
                <a:solidFill>
                  <a:schemeClr val="tx1"/>
                </a:solidFill>
                <a:effectLst/>
                <a:latin typeface="+mn-lt"/>
                <a:ea typeface="+mn-ea"/>
                <a:cs typeface="+mn-cs"/>
              </a:rPr>
              <a:t>may last a week, months, or years before the sexual abuse begins.  Those who want to abuse will be patient and methodical.  This type of relationship is abusive and manipulative.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Grooming may be used by an adult on a minor, adult on adult, or a minor on minor.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Our goal is to reveal some of the tactics used by perpetrators so that you are aware of this process and information.  Then you can protect yourself from those who want to control and use you.   You may see grooming in other relationships and possibly aid a friend or family member who is caught up in an abusive relationship.</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Let’s watch a video based upon real life events……..  Approx. 10 minute video portrayal of true story of soccer coach successfully grooming high school student and her parents</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 </a:t>
            </a:r>
          </a:p>
          <a:p>
            <a:endParaRPr lang="en-US" sz="1200" b="1" i="0" u="none" strike="noStrike" kern="1200" baseline="0" dirty="0">
              <a:solidFill>
                <a:schemeClr val="tx1"/>
              </a:solidFill>
              <a:latin typeface="+mn-lt"/>
              <a:ea typeface="+mn-ea"/>
              <a:cs typeface="+mn-cs"/>
            </a:endParaRPr>
          </a:p>
          <a:p>
            <a:r>
              <a:rPr lang="en-US" sz="1200" b="1" i="0" u="none" strike="noStrike" kern="1200" baseline="0" dirty="0">
                <a:solidFill>
                  <a:schemeClr val="tx1"/>
                </a:solidFill>
                <a:latin typeface="+mn-lt"/>
                <a:ea typeface="+mn-ea"/>
                <a:cs typeface="+mn-cs"/>
              </a:rPr>
              <a:t>See attached sheet – for video link.</a:t>
            </a:r>
            <a:endParaRPr lang="en-US" sz="1200" b="0" i="0" u="none" strike="noStrike" kern="1200" baseline="0" dirty="0">
              <a:solidFill>
                <a:schemeClr val="tx1"/>
              </a:solidFill>
              <a:latin typeface="+mn-lt"/>
              <a:ea typeface="+mn-ea"/>
              <a:cs typeface="+mn-cs"/>
            </a:endParaRPr>
          </a:p>
          <a:p>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DCCB8791-8183-4E25-9F6B-37741FC28342}" type="slidenum">
              <a:rPr lang="en-US" smtClean="0"/>
              <a:t>3</a:t>
            </a:fld>
            <a:endParaRPr lang="en-US" dirty="0"/>
          </a:p>
        </p:txBody>
      </p:sp>
      <p:sp>
        <p:nvSpPr>
          <p:cNvPr id="5" name="Footer Placeholder 4">
            <a:extLst>
              <a:ext uri="{FF2B5EF4-FFF2-40B4-BE49-F238E27FC236}">
                <a16:creationId xmlns:a16="http://schemas.microsoft.com/office/drawing/2014/main" id="{4D7E84A0-2BD1-43C3-96DA-CB775960964C}"/>
              </a:ext>
            </a:extLst>
          </p:cNvPr>
          <p:cNvSpPr>
            <a:spLocks noGrp="1"/>
          </p:cNvSpPr>
          <p:nvPr>
            <p:ph type="ftr" sz="quarter" idx="11"/>
          </p:nvPr>
        </p:nvSpPr>
        <p:spPr/>
        <p:txBody>
          <a:bodyPr/>
          <a:lstStyle/>
          <a:p>
            <a:r>
              <a:rPr lang="en-US"/>
              <a:t>Safe Environment Training - 10th grade</a:t>
            </a:r>
            <a:endParaRPr lang="en-US" dirty="0"/>
          </a:p>
        </p:txBody>
      </p:sp>
      <p:sp>
        <p:nvSpPr>
          <p:cNvPr id="6" name="Header Placeholder 5">
            <a:extLst>
              <a:ext uri="{FF2B5EF4-FFF2-40B4-BE49-F238E27FC236}">
                <a16:creationId xmlns:a16="http://schemas.microsoft.com/office/drawing/2014/main" id="{6D4D18D5-3EA9-4C7D-830A-52436B1CCC63}"/>
              </a:ext>
            </a:extLst>
          </p:cNvPr>
          <p:cNvSpPr>
            <a:spLocks noGrp="1"/>
          </p:cNvSpPr>
          <p:nvPr>
            <p:ph type="hdr" sz="quarter" idx="12"/>
          </p:nvPr>
        </p:nvSpPr>
        <p:spPr/>
        <p:txBody>
          <a:bodyPr/>
          <a:lstStyle/>
          <a:p>
            <a:r>
              <a:rPr lang="en-US"/>
              <a:t>DRAFT</a:t>
            </a:r>
            <a:endParaRPr lang="en-US" dirty="0"/>
          </a:p>
        </p:txBody>
      </p:sp>
    </p:spTree>
    <p:extLst>
      <p:ext uri="{BB962C8B-B14F-4D97-AF65-F5344CB8AC3E}">
        <p14:creationId xmlns:p14="http://schemas.microsoft.com/office/powerpoint/2010/main" val="302278976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u="sng" kern="1200" dirty="0">
                <a:solidFill>
                  <a:schemeClr val="tx1"/>
                </a:solidFill>
                <a:effectLst/>
                <a:latin typeface="+mn-lt"/>
                <a:ea typeface="+mn-ea"/>
                <a:cs typeface="+mn-cs"/>
              </a:rPr>
              <a:t>Description of the Grooming Process</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Overview</a:t>
            </a:r>
          </a:p>
          <a:p>
            <a:r>
              <a:rPr lang="en-US" sz="1200" kern="1200" dirty="0">
                <a:solidFill>
                  <a:schemeClr val="tx1"/>
                </a:solidFill>
                <a:effectLst/>
                <a:latin typeface="+mn-lt"/>
                <a:ea typeface="+mn-ea"/>
                <a:cs typeface="+mn-cs"/>
              </a:rPr>
              <a:t>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groomer/abuser/perpetrator – has no physically identifiable characteristics; they are identified by their actions and words; mostly male but some female also</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perpetrator works to create an unhealthy dependence by the victim using manipulation and deceit.</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The victim/target – the second person in the relationship who the groomer manipulates to meet his/her own wants/desires</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Sometimes a person is emotionally vulnerable and is an easy target.  A person may be vulnerable if the person is longing to belong, seeking attention; has poor or weak boundaries; had a recent painful experience; Groomers are skilled in spotting people when they are vulnerable and will take advantage of it for their own gain</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Why do groomers do it?   It may be a learned behavior; they do not understand healthy relationships or normal emotional, social, physical or sexual boundaries; may have been abused themselves</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Two “must haves” for a groomer to be successful –  Groomer must have TRUST of the victim and SECRECY; this is a false notion of trust</a:t>
            </a:r>
          </a:p>
          <a:p>
            <a:pPr marL="171450" lvl="0" indent="-171450">
              <a:buFont typeface="Arial" panose="020B0604020202020204" pitchFamily="34" charset="0"/>
              <a:buChar char="•"/>
            </a:pPr>
            <a:endParaRPr lang="en-US"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Emotional manipulation will include language meant to control the victim.   It may make the victim feel special; threaten the victim or family members; or persuade the victim through repetition to do something that the groomer wants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Use of prohibited things – alcohol and drugs affect decision making for both persons; Groomer will use these for her/his own gain.</a:t>
            </a:r>
          </a:p>
          <a:p>
            <a:pPr marL="171450" indent="-171450">
              <a:buFont typeface="Arial" panose="020B0604020202020204" pitchFamily="34" charset="0"/>
              <a:buChar char="•"/>
            </a:pP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DCCB8791-8183-4E25-9F6B-37741FC28342}" type="slidenum">
              <a:rPr lang="en-US" smtClean="0"/>
              <a:t>4</a:t>
            </a:fld>
            <a:endParaRPr lang="en-US" dirty="0"/>
          </a:p>
        </p:txBody>
      </p:sp>
      <p:sp>
        <p:nvSpPr>
          <p:cNvPr id="5" name="Footer Placeholder 4">
            <a:extLst>
              <a:ext uri="{FF2B5EF4-FFF2-40B4-BE49-F238E27FC236}">
                <a16:creationId xmlns:a16="http://schemas.microsoft.com/office/drawing/2014/main" id="{C7063E38-4022-4E69-A9EE-20693FB0D857}"/>
              </a:ext>
            </a:extLst>
          </p:cNvPr>
          <p:cNvSpPr>
            <a:spLocks noGrp="1"/>
          </p:cNvSpPr>
          <p:nvPr>
            <p:ph type="ftr" sz="quarter" idx="11"/>
          </p:nvPr>
        </p:nvSpPr>
        <p:spPr/>
        <p:txBody>
          <a:bodyPr/>
          <a:lstStyle/>
          <a:p>
            <a:r>
              <a:rPr lang="en-US"/>
              <a:t>Safe Environment Training - 10th grade</a:t>
            </a:r>
            <a:endParaRPr lang="en-US" dirty="0"/>
          </a:p>
        </p:txBody>
      </p:sp>
      <p:sp>
        <p:nvSpPr>
          <p:cNvPr id="6" name="Header Placeholder 5">
            <a:extLst>
              <a:ext uri="{FF2B5EF4-FFF2-40B4-BE49-F238E27FC236}">
                <a16:creationId xmlns:a16="http://schemas.microsoft.com/office/drawing/2014/main" id="{7D8BD2AD-132B-41B4-9E36-AE1C6DE24983}"/>
              </a:ext>
            </a:extLst>
          </p:cNvPr>
          <p:cNvSpPr>
            <a:spLocks noGrp="1"/>
          </p:cNvSpPr>
          <p:nvPr>
            <p:ph type="hdr" sz="quarter" idx="12"/>
          </p:nvPr>
        </p:nvSpPr>
        <p:spPr/>
        <p:txBody>
          <a:bodyPr/>
          <a:lstStyle/>
          <a:p>
            <a:r>
              <a:rPr lang="en-US"/>
              <a:t>DRAFT</a:t>
            </a:r>
            <a:endParaRPr lang="en-US" dirty="0"/>
          </a:p>
        </p:txBody>
      </p:sp>
    </p:spTree>
    <p:extLst>
      <p:ext uri="{BB962C8B-B14F-4D97-AF65-F5344CB8AC3E}">
        <p14:creationId xmlns:p14="http://schemas.microsoft.com/office/powerpoint/2010/main" val="216535336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u="sng" kern="1200" dirty="0">
                <a:solidFill>
                  <a:schemeClr val="tx1"/>
                </a:solidFill>
                <a:effectLst/>
                <a:latin typeface="+mn-lt"/>
                <a:ea typeface="+mn-ea"/>
                <a:cs typeface="+mn-cs"/>
              </a:rPr>
              <a:t>The grooming timeline</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p>
          <a:p>
            <a:pPr lvl="0"/>
            <a:r>
              <a:rPr lang="en-US" sz="1200" kern="1200" dirty="0">
                <a:solidFill>
                  <a:schemeClr val="tx1"/>
                </a:solidFill>
                <a:effectLst/>
                <a:latin typeface="+mn-lt"/>
                <a:ea typeface="+mn-ea"/>
                <a:cs typeface="+mn-cs"/>
              </a:rPr>
              <a:t>During early stage of process, language to gain trust and develop secrecy.</a:t>
            </a:r>
          </a:p>
          <a:p>
            <a:pPr lvl="0"/>
            <a:r>
              <a:rPr lang="en-US" sz="1200" kern="1200" dirty="0">
                <a:solidFill>
                  <a:schemeClr val="tx1"/>
                </a:solidFill>
                <a:effectLst/>
                <a:latin typeface="+mn-lt"/>
                <a:ea typeface="+mn-ea"/>
                <a:cs typeface="+mn-cs"/>
              </a:rPr>
              <a:t>Then the groomer will begin to use sexual phrases.</a:t>
            </a:r>
          </a:p>
          <a:p>
            <a:pPr lvl="0"/>
            <a:r>
              <a:rPr lang="en-US" sz="1200" kern="1200" dirty="0">
                <a:solidFill>
                  <a:schemeClr val="tx1"/>
                </a:solidFill>
                <a:effectLst/>
                <a:latin typeface="+mn-lt"/>
                <a:ea typeface="+mn-ea"/>
                <a:cs typeface="+mn-cs"/>
              </a:rPr>
              <a:t>If there is no resistance to the sexual language, the content will become stronger and more graphic.  </a:t>
            </a:r>
          </a:p>
          <a:p>
            <a:pPr lvl="0"/>
            <a:r>
              <a:rPr lang="en-US" sz="1200" kern="1200" dirty="0">
                <a:solidFill>
                  <a:schemeClr val="tx1"/>
                </a:solidFill>
                <a:effectLst/>
                <a:latin typeface="+mn-lt"/>
                <a:ea typeface="+mn-ea"/>
                <a:cs typeface="+mn-cs"/>
              </a:rPr>
              <a:t>Next the sexual act will be described.   The groomer is testing the boundaries of the victim noting how much the victim tolerates.</a:t>
            </a:r>
          </a:p>
          <a:p>
            <a:pPr lvl="0"/>
            <a:r>
              <a:rPr lang="en-US" sz="1200" kern="1200" dirty="0">
                <a:solidFill>
                  <a:schemeClr val="tx1"/>
                </a:solidFill>
                <a:effectLst/>
                <a:latin typeface="+mn-lt"/>
                <a:ea typeface="+mn-ea"/>
                <a:cs typeface="+mn-cs"/>
              </a:rPr>
              <a:t>Ultimately sexual contact will begin.</a:t>
            </a:r>
          </a:p>
          <a:p>
            <a:endParaRPr lang="en-US" dirty="0"/>
          </a:p>
        </p:txBody>
      </p:sp>
      <p:sp>
        <p:nvSpPr>
          <p:cNvPr id="4" name="Slide Number Placeholder 3"/>
          <p:cNvSpPr>
            <a:spLocks noGrp="1"/>
          </p:cNvSpPr>
          <p:nvPr>
            <p:ph type="sldNum" sz="quarter" idx="10"/>
          </p:nvPr>
        </p:nvSpPr>
        <p:spPr/>
        <p:txBody>
          <a:bodyPr/>
          <a:lstStyle/>
          <a:p>
            <a:fld id="{DCCB8791-8183-4E25-9F6B-37741FC28342}" type="slidenum">
              <a:rPr lang="en-US" smtClean="0"/>
              <a:t>5</a:t>
            </a:fld>
            <a:endParaRPr lang="en-US" dirty="0"/>
          </a:p>
        </p:txBody>
      </p:sp>
      <p:sp>
        <p:nvSpPr>
          <p:cNvPr id="5" name="Footer Placeholder 4">
            <a:extLst>
              <a:ext uri="{FF2B5EF4-FFF2-40B4-BE49-F238E27FC236}">
                <a16:creationId xmlns:a16="http://schemas.microsoft.com/office/drawing/2014/main" id="{AE8769FC-0615-4F57-AC79-8F8C39F850A0}"/>
              </a:ext>
            </a:extLst>
          </p:cNvPr>
          <p:cNvSpPr>
            <a:spLocks noGrp="1"/>
          </p:cNvSpPr>
          <p:nvPr>
            <p:ph type="ftr" sz="quarter" idx="11"/>
          </p:nvPr>
        </p:nvSpPr>
        <p:spPr/>
        <p:txBody>
          <a:bodyPr/>
          <a:lstStyle/>
          <a:p>
            <a:r>
              <a:rPr lang="en-US"/>
              <a:t>Safe Environment Training - 10th grade</a:t>
            </a:r>
            <a:endParaRPr lang="en-US" dirty="0"/>
          </a:p>
        </p:txBody>
      </p:sp>
      <p:sp>
        <p:nvSpPr>
          <p:cNvPr id="6" name="Header Placeholder 5">
            <a:extLst>
              <a:ext uri="{FF2B5EF4-FFF2-40B4-BE49-F238E27FC236}">
                <a16:creationId xmlns:a16="http://schemas.microsoft.com/office/drawing/2014/main" id="{7C2D59D3-3FAF-4A38-82A8-0D9B47F05306}"/>
              </a:ext>
            </a:extLst>
          </p:cNvPr>
          <p:cNvSpPr>
            <a:spLocks noGrp="1"/>
          </p:cNvSpPr>
          <p:nvPr>
            <p:ph type="hdr" sz="quarter" idx="12"/>
          </p:nvPr>
        </p:nvSpPr>
        <p:spPr/>
        <p:txBody>
          <a:bodyPr/>
          <a:lstStyle/>
          <a:p>
            <a:r>
              <a:rPr lang="en-US"/>
              <a:t>DRAFT</a:t>
            </a:r>
            <a:endParaRPr lang="en-US" dirty="0"/>
          </a:p>
        </p:txBody>
      </p:sp>
    </p:spTree>
    <p:extLst>
      <p:ext uri="{BB962C8B-B14F-4D97-AF65-F5344CB8AC3E}">
        <p14:creationId xmlns:p14="http://schemas.microsoft.com/office/powerpoint/2010/main" val="423670273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u="sng" kern="1200" dirty="0">
                <a:solidFill>
                  <a:schemeClr val="tx1"/>
                </a:solidFill>
                <a:effectLst/>
                <a:latin typeface="+mn-lt"/>
                <a:ea typeface="+mn-ea"/>
                <a:cs typeface="+mn-cs"/>
              </a:rPr>
              <a:t>How groomers control their victims</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Groomers choose a vulnerable target and create a manipulative relationship in which they have the power.   Use of language, gifts, and prohibited items such as alcohol, pornography, drugs help the groomer control the victim.   The groomer creates confusion in the victim and dependence upon them for acceptance, “love”, specialness, caring</a:t>
            </a:r>
          </a:p>
          <a:p>
            <a:pPr lvl="0"/>
            <a:r>
              <a:rPr lang="en-US" sz="1200" kern="1200" dirty="0">
                <a:solidFill>
                  <a:schemeClr val="tx1"/>
                </a:solidFill>
                <a:effectLst/>
                <a:latin typeface="+mn-lt"/>
                <a:ea typeface="+mn-ea"/>
                <a:cs typeface="+mn-cs"/>
              </a:rPr>
              <a:t>Use of Language to manipulate</a:t>
            </a:r>
          </a:p>
          <a:p>
            <a:r>
              <a:rPr lang="en-US" sz="1200" kern="1200" dirty="0">
                <a:solidFill>
                  <a:schemeClr val="tx1"/>
                </a:solidFill>
                <a:effectLst/>
                <a:latin typeface="+mn-lt"/>
                <a:ea typeface="+mn-ea"/>
                <a:cs typeface="+mn-cs"/>
              </a:rPr>
              <a:t>a.	Convince the victim that love and sex are the same thing</a:t>
            </a:r>
          </a:p>
          <a:p>
            <a:r>
              <a:rPr lang="en-US" sz="1200" kern="1200" dirty="0">
                <a:solidFill>
                  <a:schemeClr val="tx1"/>
                </a:solidFill>
                <a:effectLst/>
                <a:latin typeface="+mn-lt"/>
                <a:ea typeface="+mn-ea"/>
                <a:cs typeface="+mn-cs"/>
              </a:rPr>
              <a:t>b.	Graphic references to sex</a:t>
            </a:r>
          </a:p>
          <a:p>
            <a:r>
              <a:rPr lang="en-US" sz="1200" kern="1200" dirty="0">
                <a:solidFill>
                  <a:schemeClr val="tx1"/>
                </a:solidFill>
                <a:effectLst/>
                <a:latin typeface="+mn-lt"/>
                <a:ea typeface="+mn-ea"/>
                <a:cs typeface="+mn-cs"/>
              </a:rPr>
              <a:t>c.	Controlling language that create the power in the relationship with the groomer</a:t>
            </a:r>
          </a:p>
          <a:p>
            <a:r>
              <a:rPr lang="en-US" sz="1200" kern="1200" dirty="0">
                <a:solidFill>
                  <a:schemeClr val="tx1"/>
                </a:solidFill>
                <a:effectLst/>
                <a:latin typeface="+mn-lt"/>
                <a:ea typeface="+mn-ea"/>
                <a:cs typeface="+mn-cs"/>
              </a:rPr>
              <a:t>d.	Possessive language that suggests the victim is less than, an object</a:t>
            </a:r>
          </a:p>
          <a:p>
            <a:r>
              <a:rPr lang="en-US" sz="1200" kern="1200" dirty="0">
                <a:solidFill>
                  <a:schemeClr val="tx1"/>
                </a:solidFill>
                <a:effectLst/>
                <a:latin typeface="+mn-lt"/>
                <a:ea typeface="+mn-ea"/>
                <a:cs typeface="+mn-cs"/>
              </a:rPr>
              <a:t>e.	Threatening language to control and intimidate</a:t>
            </a:r>
          </a:p>
          <a:p>
            <a:r>
              <a:rPr lang="en-US" sz="1200" kern="1200" dirty="0">
                <a:solidFill>
                  <a:schemeClr val="tx1"/>
                </a:solidFill>
                <a:effectLst/>
                <a:latin typeface="+mn-lt"/>
                <a:ea typeface="+mn-ea"/>
                <a:cs typeface="+mn-cs"/>
              </a:rPr>
              <a:t>f.	Repetition of language to convince</a:t>
            </a:r>
          </a:p>
          <a:p>
            <a:r>
              <a:rPr lang="en-US" sz="1200" kern="1200" dirty="0">
                <a:solidFill>
                  <a:schemeClr val="tx1"/>
                </a:solidFill>
                <a:effectLst/>
                <a:latin typeface="+mn-lt"/>
                <a:ea typeface="+mn-ea"/>
                <a:cs typeface="+mn-cs"/>
              </a:rPr>
              <a:t>g.	Reference to sex as a duty or proof of love</a:t>
            </a:r>
          </a:p>
          <a:p>
            <a:pPr lvl="0"/>
            <a:r>
              <a:rPr lang="en-US" sz="1200" kern="1200" dirty="0">
                <a:solidFill>
                  <a:schemeClr val="tx1"/>
                </a:solidFill>
                <a:effectLst/>
                <a:latin typeface="+mn-lt"/>
                <a:ea typeface="+mn-ea"/>
                <a:cs typeface="+mn-cs"/>
              </a:rPr>
              <a:t>Reference to the culture that portrays “love, sex, abuse, use, and self-serving behaviors”</a:t>
            </a:r>
          </a:p>
          <a:p>
            <a:pPr lvl="0"/>
            <a:r>
              <a:rPr lang="en-US" sz="1200" kern="1200" dirty="0">
                <a:solidFill>
                  <a:schemeClr val="tx1"/>
                </a:solidFill>
                <a:effectLst/>
                <a:latin typeface="+mn-lt"/>
                <a:ea typeface="+mn-ea"/>
                <a:cs typeface="+mn-cs"/>
              </a:rPr>
              <a:t>Use of their power as the “adult”; most children taught to respect and obey authority figures</a:t>
            </a:r>
          </a:p>
          <a:p>
            <a:r>
              <a:rPr lang="en-US" sz="1200" kern="1200" dirty="0">
                <a:solidFill>
                  <a:schemeClr val="tx1"/>
                </a:solidFill>
                <a:effectLst/>
                <a:latin typeface="+mn-lt"/>
                <a:ea typeface="+mn-ea"/>
                <a:cs typeface="+mn-cs"/>
              </a:rPr>
              <a:t> </a:t>
            </a:r>
          </a:p>
          <a:p>
            <a:pPr lvl="0"/>
            <a:r>
              <a:rPr lang="en-US" sz="1200" kern="1200" dirty="0">
                <a:solidFill>
                  <a:schemeClr val="tx1"/>
                </a:solidFill>
                <a:effectLst/>
                <a:latin typeface="+mn-lt"/>
                <a:ea typeface="+mn-ea"/>
                <a:cs typeface="+mn-cs"/>
              </a:rPr>
              <a:t>Fact:  1 in 4 girls will be sexually abused before 18</a:t>
            </a:r>
          </a:p>
          <a:p>
            <a:pPr lvl="0"/>
            <a:r>
              <a:rPr lang="en-US" sz="1200" kern="1200" dirty="0">
                <a:solidFill>
                  <a:schemeClr val="tx1"/>
                </a:solidFill>
                <a:effectLst/>
                <a:latin typeface="+mn-lt"/>
                <a:ea typeface="+mn-ea"/>
                <a:cs typeface="+mn-cs"/>
              </a:rPr>
              <a:t>1 in 6 boys will be sexually abused before 18</a:t>
            </a:r>
          </a:p>
          <a:p>
            <a:endParaRPr lang="en-US" dirty="0"/>
          </a:p>
        </p:txBody>
      </p:sp>
      <p:sp>
        <p:nvSpPr>
          <p:cNvPr id="4" name="Slide Number Placeholder 3"/>
          <p:cNvSpPr>
            <a:spLocks noGrp="1"/>
          </p:cNvSpPr>
          <p:nvPr>
            <p:ph type="sldNum" sz="quarter" idx="10"/>
          </p:nvPr>
        </p:nvSpPr>
        <p:spPr/>
        <p:txBody>
          <a:bodyPr/>
          <a:lstStyle/>
          <a:p>
            <a:fld id="{DCCB8791-8183-4E25-9F6B-37741FC28342}" type="slidenum">
              <a:rPr lang="en-US" smtClean="0"/>
              <a:t>6</a:t>
            </a:fld>
            <a:endParaRPr lang="en-US" dirty="0"/>
          </a:p>
        </p:txBody>
      </p:sp>
      <p:sp>
        <p:nvSpPr>
          <p:cNvPr id="5" name="Footer Placeholder 4">
            <a:extLst>
              <a:ext uri="{FF2B5EF4-FFF2-40B4-BE49-F238E27FC236}">
                <a16:creationId xmlns:a16="http://schemas.microsoft.com/office/drawing/2014/main" id="{B4EF9631-6572-40A3-B869-A5DF439A13EE}"/>
              </a:ext>
            </a:extLst>
          </p:cNvPr>
          <p:cNvSpPr>
            <a:spLocks noGrp="1"/>
          </p:cNvSpPr>
          <p:nvPr>
            <p:ph type="ftr" sz="quarter" idx="11"/>
          </p:nvPr>
        </p:nvSpPr>
        <p:spPr/>
        <p:txBody>
          <a:bodyPr/>
          <a:lstStyle/>
          <a:p>
            <a:r>
              <a:rPr lang="en-US"/>
              <a:t>Safe Environment Training - 10th grade</a:t>
            </a:r>
            <a:endParaRPr lang="en-US" dirty="0"/>
          </a:p>
        </p:txBody>
      </p:sp>
      <p:sp>
        <p:nvSpPr>
          <p:cNvPr id="6" name="Header Placeholder 5">
            <a:extLst>
              <a:ext uri="{FF2B5EF4-FFF2-40B4-BE49-F238E27FC236}">
                <a16:creationId xmlns:a16="http://schemas.microsoft.com/office/drawing/2014/main" id="{58EBEAC9-4120-4285-8EC1-83B7703BD3B7}"/>
              </a:ext>
            </a:extLst>
          </p:cNvPr>
          <p:cNvSpPr>
            <a:spLocks noGrp="1"/>
          </p:cNvSpPr>
          <p:nvPr>
            <p:ph type="hdr" sz="quarter" idx="12"/>
          </p:nvPr>
        </p:nvSpPr>
        <p:spPr/>
        <p:txBody>
          <a:bodyPr/>
          <a:lstStyle/>
          <a:p>
            <a:r>
              <a:rPr lang="en-US"/>
              <a:t>DRAFT</a:t>
            </a:r>
            <a:endParaRPr lang="en-US" dirty="0"/>
          </a:p>
        </p:txBody>
      </p:sp>
    </p:spTree>
    <p:extLst>
      <p:ext uri="{BB962C8B-B14F-4D97-AF65-F5344CB8AC3E}">
        <p14:creationId xmlns:p14="http://schemas.microsoft.com/office/powerpoint/2010/main" val="350101838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 </a:t>
            </a:r>
          </a:p>
          <a:p>
            <a:r>
              <a:rPr lang="en-US" sz="1200" u="sng" kern="1200" dirty="0">
                <a:solidFill>
                  <a:schemeClr val="tx1"/>
                </a:solidFill>
                <a:effectLst/>
                <a:latin typeface="+mn-lt"/>
                <a:ea typeface="+mn-ea"/>
                <a:cs typeface="+mn-cs"/>
              </a:rPr>
              <a:t>Signs that a person is trying to control another person:</a:t>
            </a:r>
            <a:endParaRPr lang="en-US"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Tells you how to dress, who to be friends with, how to spend time or money</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Makes demands or gives orders</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Forces you to do something that you do not want to do</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Uses anger to control; is physically violent</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Uses violence or intimidation to get his/her way</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Sends harassing messages, texts, notes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Threatens suicide or self-harm to make you do something</a:t>
            </a:r>
            <a:endParaRPr lang="en-US" dirty="0"/>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Humiliates you in public or private</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Wants you to keep certain things secret</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Gives gifts as bribes</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Refuses to listen to what you want or compromise</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Keeps you away from other family or friends who support you</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Spreads rumors about you</a:t>
            </a:r>
          </a:p>
        </p:txBody>
      </p:sp>
      <p:sp>
        <p:nvSpPr>
          <p:cNvPr id="4" name="Slide Number Placeholder 3"/>
          <p:cNvSpPr>
            <a:spLocks noGrp="1"/>
          </p:cNvSpPr>
          <p:nvPr>
            <p:ph type="sldNum" sz="quarter" idx="10"/>
          </p:nvPr>
        </p:nvSpPr>
        <p:spPr/>
        <p:txBody>
          <a:bodyPr/>
          <a:lstStyle/>
          <a:p>
            <a:fld id="{DCCB8791-8183-4E25-9F6B-37741FC28342}" type="slidenum">
              <a:rPr lang="en-US" smtClean="0"/>
              <a:t>7</a:t>
            </a:fld>
            <a:endParaRPr lang="en-US" dirty="0"/>
          </a:p>
        </p:txBody>
      </p:sp>
      <p:sp>
        <p:nvSpPr>
          <p:cNvPr id="5" name="Footer Placeholder 4">
            <a:extLst>
              <a:ext uri="{FF2B5EF4-FFF2-40B4-BE49-F238E27FC236}">
                <a16:creationId xmlns:a16="http://schemas.microsoft.com/office/drawing/2014/main" id="{B5BD781F-7DBB-4ABA-8D64-DE8D96AB3B92}"/>
              </a:ext>
            </a:extLst>
          </p:cNvPr>
          <p:cNvSpPr>
            <a:spLocks noGrp="1"/>
          </p:cNvSpPr>
          <p:nvPr>
            <p:ph type="ftr" sz="quarter" idx="11"/>
          </p:nvPr>
        </p:nvSpPr>
        <p:spPr/>
        <p:txBody>
          <a:bodyPr/>
          <a:lstStyle/>
          <a:p>
            <a:r>
              <a:rPr lang="en-US"/>
              <a:t>Safe Environment Training - 10th grade</a:t>
            </a:r>
            <a:endParaRPr lang="en-US" dirty="0"/>
          </a:p>
        </p:txBody>
      </p:sp>
      <p:sp>
        <p:nvSpPr>
          <p:cNvPr id="6" name="Header Placeholder 5">
            <a:extLst>
              <a:ext uri="{FF2B5EF4-FFF2-40B4-BE49-F238E27FC236}">
                <a16:creationId xmlns:a16="http://schemas.microsoft.com/office/drawing/2014/main" id="{BBC55674-3C0F-4F82-8270-480CE49946DA}"/>
              </a:ext>
            </a:extLst>
          </p:cNvPr>
          <p:cNvSpPr>
            <a:spLocks noGrp="1"/>
          </p:cNvSpPr>
          <p:nvPr>
            <p:ph type="hdr" sz="quarter" idx="12"/>
          </p:nvPr>
        </p:nvSpPr>
        <p:spPr/>
        <p:txBody>
          <a:bodyPr/>
          <a:lstStyle/>
          <a:p>
            <a:r>
              <a:rPr lang="en-US"/>
              <a:t>DRAFT</a:t>
            </a:r>
            <a:endParaRPr lang="en-US" dirty="0"/>
          </a:p>
        </p:txBody>
      </p:sp>
    </p:spTree>
    <p:extLst>
      <p:ext uri="{BB962C8B-B14F-4D97-AF65-F5344CB8AC3E}">
        <p14:creationId xmlns:p14="http://schemas.microsoft.com/office/powerpoint/2010/main" val="280498654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u="sng" kern="1200" dirty="0">
                <a:solidFill>
                  <a:schemeClr val="tx1"/>
                </a:solidFill>
                <a:effectLst/>
                <a:latin typeface="+mn-lt"/>
                <a:ea typeface="+mn-ea"/>
                <a:cs typeface="+mn-cs"/>
              </a:rPr>
              <a:t>What it feels like to be groomed, used or abused</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1.   Emotional pain, devastation, hurt</a:t>
            </a:r>
          </a:p>
          <a:p>
            <a:r>
              <a:rPr lang="en-US" sz="1200" kern="1200" dirty="0">
                <a:solidFill>
                  <a:schemeClr val="tx1"/>
                </a:solidFill>
                <a:effectLst/>
                <a:latin typeface="+mn-lt"/>
                <a:ea typeface="+mn-ea"/>
                <a:cs typeface="+mn-cs"/>
              </a:rPr>
              <a:t>2.   Loss of security, sense of self-esteem, loss of dignity</a:t>
            </a:r>
          </a:p>
          <a:p>
            <a:pPr marL="228600" indent="-228600">
              <a:buAutoNum type="arabicPeriod" startAt="3"/>
            </a:pPr>
            <a:r>
              <a:rPr lang="en-US" sz="1200" kern="1200" dirty="0">
                <a:solidFill>
                  <a:schemeClr val="tx1"/>
                </a:solidFill>
                <a:effectLst/>
                <a:latin typeface="+mn-lt"/>
                <a:ea typeface="+mn-ea"/>
                <a:cs typeface="+mn-cs"/>
              </a:rPr>
              <a:t>Depression</a:t>
            </a:r>
          </a:p>
          <a:p>
            <a:pPr marL="228600" indent="-228600">
              <a:buAutoNum type="arabicPeriod" startAt="3"/>
            </a:pPr>
            <a:r>
              <a:rPr lang="en-US" sz="1200" kern="1200" dirty="0">
                <a:solidFill>
                  <a:schemeClr val="tx1"/>
                </a:solidFill>
                <a:effectLst/>
                <a:latin typeface="+mn-lt"/>
                <a:ea typeface="+mn-ea"/>
                <a:cs typeface="+mn-cs"/>
              </a:rPr>
              <a:t>Difficulty forming healthy relationships with others in the future</a:t>
            </a:r>
          </a:p>
          <a:p>
            <a:pPr marL="228600" indent="-228600">
              <a:buAutoNum type="arabicPeriod" startAt="3"/>
            </a:pPr>
            <a:r>
              <a:rPr lang="en-US" sz="1200" kern="1200" dirty="0">
                <a:solidFill>
                  <a:schemeClr val="tx1"/>
                </a:solidFill>
                <a:effectLst/>
                <a:latin typeface="+mn-lt"/>
                <a:ea typeface="+mn-ea"/>
                <a:cs typeface="+mn-cs"/>
              </a:rPr>
              <a:t>Difficult to trust others</a:t>
            </a:r>
          </a:p>
          <a:p>
            <a:pPr marL="228600" indent="-228600">
              <a:buAutoNum type="arabicPeriod" startAt="3"/>
            </a:pPr>
            <a:r>
              <a:rPr lang="en-US" sz="1200" kern="1200" dirty="0">
                <a:solidFill>
                  <a:schemeClr val="tx1"/>
                </a:solidFill>
                <a:effectLst/>
                <a:latin typeface="+mn-lt"/>
                <a:ea typeface="+mn-ea"/>
                <a:cs typeface="+mn-cs"/>
              </a:rPr>
              <a:t>Use of alcohol or drugs to cope with pain</a:t>
            </a:r>
          </a:p>
          <a:p>
            <a:endParaRPr lang="en-US" dirty="0"/>
          </a:p>
        </p:txBody>
      </p:sp>
      <p:sp>
        <p:nvSpPr>
          <p:cNvPr id="4" name="Slide Number Placeholder 3"/>
          <p:cNvSpPr>
            <a:spLocks noGrp="1"/>
          </p:cNvSpPr>
          <p:nvPr>
            <p:ph type="sldNum" sz="quarter" idx="10"/>
          </p:nvPr>
        </p:nvSpPr>
        <p:spPr/>
        <p:txBody>
          <a:bodyPr/>
          <a:lstStyle/>
          <a:p>
            <a:fld id="{DCCB8791-8183-4E25-9F6B-37741FC28342}" type="slidenum">
              <a:rPr lang="en-US" smtClean="0"/>
              <a:t>8</a:t>
            </a:fld>
            <a:endParaRPr lang="en-US" dirty="0"/>
          </a:p>
        </p:txBody>
      </p:sp>
      <p:sp>
        <p:nvSpPr>
          <p:cNvPr id="5" name="Footer Placeholder 4">
            <a:extLst>
              <a:ext uri="{FF2B5EF4-FFF2-40B4-BE49-F238E27FC236}">
                <a16:creationId xmlns:a16="http://schemas.microsoft.com/office/drawing/2014/main" id="{908A17F3-01EA-464A-B8F1-167249E59D08}"/>
              </a:ext>
            </a:extLst>
          </p:cNvPr>
          <p:cNvSpPr>
            <a:spLocks noGrp="1"/>
          </p:cNvSpPr>
          <p:nvPr>
            <p:ph type="ftr" sz="quarter" idx="11"/>
          </p:nvPr>
        </p:nvSpPr>
        <p:spPr/>
        <p:txBody>
          <a:bodyPr/>
          <a:lstStyle/>
          <a:p>
            <a:r>
              <a:rPr lang="en-US"/>
              <a:t>Safe Environment Training - 10th grade</a:t>
            </a:r>
            <a:endParaRPr lang="en-US" dirty="0"/>
          </a:p>
        </p:txBody>
      </p:sp>
      <p:sp>
        <p:nvSpPr>
          <p:cNvPr id="6" name="Header Placeholder 5">
            <a:extLst>
              <a:ext uri="{FF2B5EF4-FFF2-40B4-BE49-F238E27FC236}">
                <a16:creationId xmlns:a16="http://schemas.microsoft.com/office/drawing/2014/main" id="{573404DB-79D5-4315-8840-D94C79B07F83}"/>
              </a:ext>
            </a:extLst>
          </p:cNvPr>
          <p:cNvSpPr>
            <a:spLocks noGrp="1"/>
          </p:cNvSpPr>
          <p:nvPr>
            <p:ph type="hdr" sz="quarter" idx="12"/>
          </p:nvPr>
        </p:nvSpPr>
        <p:spPr/>
        <p:txBody>
          <a:bodyPr/>
          <a:lstStyle/>
          <a:p>
            <a:r>
              <a:rPr lang="en-US"/>
              <a:t>DRAFT</a:t>
            </a:r>
            <a:endParaRPr lang="en-US" dirty="0"/>
          </a:p>
        </p:txBody>
      </p:sp>
    </p:spTree>
    <p:extLst>
      <p:ext uri="{BB962C8B-B14F-4D97-AF65-F5344CB8AC3E}">
        <p14:creationId xmlns:p14="http://schemas.microsoft.com/office/powerpoint/2010/main" val="47299619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is another video.  Listen to two survivors tell their story.</a:t>
            </a:r>
          </a:p>
        </p:txBody>
      </p:sp>
      <p:sp>
        <p:nvSpPr>
          <p:cNvPr id="4" name="Header Placeholder 3"/>
          <p:cNvSpPr>
            <a:spLocks noGrp="1"/>
          </p:cNvSpPr>
          <p:nvPr>
            <p:ph type="hdr" sz="quarter"/>
          </p:nvPr>
        </p:nvSpPr>
        <p:spPr/>
        <p:txBody>
          <a:bodyPr/>
          <a:lstStyle/>
          <a:p>
            <a:r>
              <a:rPr lang="en-US"/>
              <a:t>DRAFT</a:t>
            </a:r>
            <a:endParaRPr lang="en-US" dirty="0"/>
          </a:p>
        </p:txBody>
      </p:sp>
      <p:sp>
        <p:nvSpPr>
          <p:cNvPr id="5" name="Footer Placeholder 4"/>
          <p:cNvSpPr>
            <a:spLocks noGrp="1"/>
          </p:cNvSpPr>
          <p:nvPr>
            <p:ph type="ftr" sz="quarter" idx="4"/>
          </p:nvPr>
        </p:nvSpPr>
        <p:spPr/>
        <p:txBody>
          <a:bodyPr/>
          <a:lstStyle/>
          <a:p>
            <a:r>
              <a:rPr lang="en-US"/>
              <a:t>Safe Environment Training - 10th grade</a:t>
            </a:r>
            <a:endParaRPr lang="en-US" dirty="0"/>
          </a:p>
        </p:txBody>
      </p:sp>
      <p:sp>
        <p:nvSpPr>
          <p:cNvPr id="6" name="Slide Number Placeholder 5"/>
          <p:cNvSpPr>
            <a:spLocks noGrp="1"/>
          </p:cNvSpPr>
          <p:nvPr>
            <p:ph type="sldNum" sz="quarter" idx="5"/>
          </p:nvPr>
        </p:nvSpPr>
        <p:spPr/>
        <p:txBody>
          <a:bodyPr/>
          <a:lstStyle/>
          <a:p>
            <a:fld id="{DCCB8791-8183-4E25-9F6B-37741FC28342}" type="slidenum">
              <a:rPr lang="en-US" smtClean="0"/>
              <a:t>9</a:t>
            </a:fld>
            <a:endParaRPr lang="en-US" dirty="0"/>
          </a:p>
        </p:txBody>
      </p:sp>
    </p:spTree>
    <p:extLst>
      <p:ext uri="{BB962C8B-B14F-4D97-AF65-F5344CB8AC3E}">
        <p14:creationId xmlns:p14="http://schemas.microsoft.com/office/powerpoint/2010/main" val="143805623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u="sng" kern="1200" dirty="0">
              <a:solidFill>
                <a:schemeClr val="tx1"/>
              </a:solidFill>
              <a:effectLst/>
              <a:latin typeface="+mn-lt"/>
              <a:ea typeface="+mn-ea"/>
              <a:cs typeface="+mn-cs"/>
            </a:endParaRPr>
          </a:p>
          <a:p>
            <a:r>
              <a:rPr lang="en-US" sz="1200" u="sng" kern="1200" dirty="0">
                <a:solidFill>
                  <a:schemeClr val="tx1"/>
                </a:solidFill>
                <a:effectLst/>
                <a:latin typeface="+mn-lt"/>
                <a:ea typeface="+mn-ea"/>
                <a:cs typeface="+mn-cs"/>
              </a:rPr>
              <a:t>How you can spot grooming, respond to it and protect yourself or others</a:t>
            </a:r>
            <a:endParaRPr lang="en-US" sz="14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endParaRPr lang="en-US" sz="14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Learn about the language used to manipulate or coerce you</a:t>
            </a:r>
            <a:endParaRPr lang="en-US" sz="1400" kern="1200" dirty="0">
              <a:solidFill>
                <a:schemeClr val="tx1"/>
              </a:solidFill>
              <a:effectLst/>
              <a:latin typeface="+mn-lt"/>
              <a:ea typeface="+mn-ea"/>
              <a:cs typeface="+mn-cs"/>
            </a:endParaRPr>
          </a:p>
          <a:p>
            <a:pPr lvl="1"/>
            <a:r>
              <a:rPr lang="en-US" sz="1200" kern="1200" dirty="0">
                <a:solidFill>
                  <a:schemeClr val="tx1"/>
                </a:solidFill>
                <a:effectLst/>
                <a:latin typeface="+mn-lt"/>
                <a:ea typeface="+mn-ea"/>
                <a:cs typeface="+mn-cs"/>
              </a:rPr>
              <a:t>Examples – at what point do you realize that this makes you feel unhappy, hurt?</a:t>
            </a:r>
            <a:endParaRPr lang="en-US" sz="14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Be able to identify the tactics used by groomers – unhealthy behaviors used to dominate</a:t>
            </a:r>
            <a:endParaRPr lang="en-US" sz="1400" kern="1200" dirty="0">
              <a:solidFill>
                <a:schemeClr val="tx1"/>
              </a:solidFill>
              <a:effectLst/>
              <a:latin typeface="+mn-lt"/>
              <a:ea typeface="+mn-ea"/>
              <a:cs typeface="+mn-cs"/>
            </a:endParaRPr>
          </a:p>
          <a:p>
            <a:pPr lvl="1"/>
            <a:r>
              <a:rPr lang="en-US" sz="1200" kern="1200" dirty="0">
                <a:solidFill>
                  <a:schemeClr val="tx1"/>
                </a:solidFill>
                <a:effectLst/>
                <a:latin typeface="+mn-lt"/>
                <a:ea typeface="+mn-ea"/>
                <a:cs typeface="+mn-cs"/>
              </a:rPr>
              <a:t>Jealousy and possessiveness – the groomer treats the victim as an object that he owns</a:t>
            </a:r>
            <a:endParaRPr lang="en-US" sz="1400" kern="1200" dirty="0">
              <a:solidFill>
                <a:schemeClr val="tx1"/>
              </a:solidFill>
              <a:effectLst/>
              <a:latin typeface="+mn-lt"/>
              <a:ea typeface="+mn-ea"/>
              <a:cs typeface="+mn-cs"/>
            </a:endParaRPr>
          </a:p>
          <a:p>
            <a:pPr lvl="1"/>
            <a:r>
              <a:rPr lang="en-US" sz="1200" kern="1200" dirty="0">
                <a:solidFill>
                  <a:schemeClr val="tx1"/>
                </a:solidFill>
                <a:effectLst/>
                <a:latin typeface="+mn-lt"/>
                <a:ea typeface="+mn-ea"/>
                <a:cs typeface="+mn-cs"/>
              </a:rPr>
              <a:t>Insecurity – creates or reinforces insecurity in the victim to build reliance on the groomer</a:t>
            </a:r>
            <a:endParaRPr lang="en-US" sz="1400" kern="1200" dirty="0">
              <a:solidFill>
                <a:schemeClr val="tx1"/>
              </a:solidFill>
              <a:effectLst/>
              <a:latin typeface="+mn-lt"/>
              <a:ea typeface="+mn-ea"/>
              <a:cs typeface="+mn-cs"/>
            </a:endParaRPr>
          </a:p>
          <a:p>
            <a:pPr lvl="1"/>
            <a:r>
              <a:rPr lang="en-US" sz="1200" kern="1200" dirty="0">
                <a:solidFill>
                  <a:schemeClr val="tx1"/>
                </a:solidFill>
                <a:effectLst/>
                <a:latin typeface="+mn-lt"/>
                <a:ea typeface="+mn-ea"/>
                <a:cs typeface="+mn-cs"/>
              </a:rPr>
              <a:t>Anger – uses to build fear in the victim</a:t>
            </a:r>
            <a:endParaRPr lang="en-US" sz="1400" kern="1200" dirty="0">
              <a:solidFill>
                <a:schemeClr val="tx1"/>
              </a:solidFill>
              <a:effectLst/>
              <a:latin typeface="+mn-lt"/>
              <a:ea typeface="+mn-ea"/>
              <a:cs typeface="+mn-cs"/>
            </a:endParaRPr>
          </a:p>
          <a:p>
            <a:pPr lvl="1"/>
            <a:r>
              <a:rPr lang="en-US" sz="1200" kern="1200" dirty="0">
                <a:solidFill>
                  <a:schemeClr val="tx1"/>
                </a:solidFill>
                <a:effectLst/>
                <a:latin typeface="+mn-lt"/>
                <a:ea typeface="+mn-ea"/>
                <a:cs typeface="+mn-cs"/>
              </a:rPr>
              <a:t>(note:  the first three are emotions that only become grooming tactics when used by a person to control another)</a:t>
            </a:r>
            <a:endParaRPr lang="en-US" sz="1400" kern="1200" dirty="0">
              <a:solidFill>
                <a:schemeClr val="tx1"/>
              </a:solidFill>
              <a:effectLst/>
              <a:latin typeface="+mn-lt"/>
              <a:ea typeface="+mn-ea"/>
              <a:cs typeface="+mn-cs"/>
            </a:endParaRPr>
          </a:p>
          <a:p>
            <a:pPr lvl="1"/>
            <a:r>
              <a:rPr lang="en-US" sz="1200" kern="1200" dirty="0">
                <a:solidFill>
                  <a:schemeClr val="tx1"/>
                </a:solidFill>
                <a:effectLst/>
                <a:latin typeface="+mn-lt"/>
                <a:ea typeface="+mn-ea"/>
                <a:cs typeface="+mn-cs"/>
              </a:rPr>
              <a:t>Intimidation/ Misuse of Authority</a:t>
            </a:r>
            <a:endParaRPr lang="en-US" sz="1400" kern="1200" dirty="0">
              <a:solidFill>
                <a:schemeClr val="tx1"/>
              </a:solidFill>
              <a:effectLst/>
              <a:latin typeface="+mn-lt"/>
              <a:ea typeface="+mn-ea"/>
              <a:cs typeface="+mn-cs"/>
            </a:endParaRPr>
          </a:p>
          <a:p>
            <a:pPr lvl="1"/>
            <a:r>
              <a:rPr lang="en-US" sz="1200" kern="1200" dirty="0">
                <a:solidFill>
                  <a:schemeClr val="tx1"/>
                </a:solidFill>
                <a:effectLst/>
                <a:latin typeface="+mn-lt"/>
                <a:ea typeface="+mn-ea"/>
                <a:cs typeface="+mn-cs"/>
              </a:rPr>
              <a:t>Accusations – false or exaggerated accusations to control</a:t>
            </a:r>
            <a:endParaRPr lang="en-US" sz="1400" kern="1200" dirty="0">
              <a:solidFill>
                <a:schemeClr val="tx1"/>
              </a:solidFill>
              <a:effectLst/>
              <a:latin typeface="+mn-lt"/>
              <a:ea typeface="+mn-ea"/>
              <a:cs typeface="+mn-cs"/>
            </a:endParaRPr>
          </a:p>
          <a:p>
            <a:pPr lvl="1"/>
            <a:r>
              <a:rPr lang="en-US" sz="1200" kern="1200" dirty="0">
                <a:solidFill>
                  <a:schemeClr val="tx1"/>
                </a:solidFill>
                <a:effectLst/>
                <a:latin typeface="+mn-lt"/>
                <a:ea typeface="+mn-ea"/>
                <a:cs typeface="+mn-cs"/>
              </a:rPr>
              <a:t>Flattery – exaggerated and insincere compliments to get what he wants</a:t>
            </a:r>
            <a:endParaRPr lang="en-US" sz="1400" kern="1200" dirty="0">
              <a:solidFill>
                <a:schemeClr val="tx1"/>
              </a:solidFill>
              <a:effectLst/>
              <a:latin typeface="+mn-lt"/>
              <a:ea typeface="+mn-ea"/>
              <a:cs typeface="+mn-cs"/>
            </a:endParaRPr>
          </a:p>
          <a:p>
            <a:pPr lvl="1"/>
            <a:r>
              <a:rPr lang="en-US" sz="1200" kern="1200" dirty="0">
                <a:solidFill>
                  <a:schemeClr val="tx1"/>
                </a:solidFill>
                <a:effectLst/>
                <a:latin typeface="+mn-lt"/>
                <a:ea typeface="+mn-ea"/>
                <a:cs typeface="+mn-cs"/>
              </a:rPr>
              <a:t>Status – the popularity or stature of the groomer is used to control</a:t>
            </a:r>
            <a:endParaRPr lang="en-US" sz="1400" kern="1200" dirty="0">
              <a:solidFill>
                <a:schemeClr val="tx1"/>
              </a:solidFill>
              <a:effectLst/>
              <a:latin typeface="+mn-lt"/>
              <a:ea typeface="+mn-ea"/>
              <a:cs typeface="+mn-cs"/>
            </a:endParaRPr>
          </a:p>
          <a:p>
            <a:pPr lvl="1"/>
            <a:r>
              <a:rPr lang="en-US" sz="1200" kern="1200" dirty="0">
                <a:solidFill>
                  <a:schemeClr val="tx1"/>
                </a:solidFill>
                <a:effectLst/>
                <a:latin typeface="+mn-lt"/>
                <a:ea typeface="+mn-ea"/>
                <a:cs typeface="+mn-cs"/>
              </a:rPr>
              <a:t>Bribery – giving to get something in return (note how this is different from a freely offered gift.)</a:t>
            </a:r>
            <a:endParaRPr lang="en-US" sz="1400" kern="1200" dirty="0">
              <a:solidFill>
                <a:schemeClr val="tx1"/>
              </a:solidFill>
              <a:effectLst/>
              <a:latin typeface="+mn-lt"/>
              <a:ea typeface="+mn-ea"/>
              <a:cs typeface="+mn-cs"/>
            </a:endParaRPr>
          </a:p>
          <a:p>
            <a:pPr lvl="1"/>
            <a:r>
              <a:rPr lang="en-US" sz="1200" kern="1200" dirty="0">
                <a:solidFill>
                  <a:schemeClr val="tx1"/>
                </a:solidFill>
                <a:effectLst/>
                <a:latin typeface="+mn-lt"/>
                <a:ea typeface="+mn-ea"/>
                <a:cs typeface="+mn-cs"/>
              </a:rPr>
              <a:t>Control – the goal of the groomer, to control every thought and action of the victim</a:t>
            </a:r>
            <a:endParaRPr lang="en-US" sz="14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endParaRPr lang="en-US" sz="14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DCCB8791-8183-4E25-9F6B-37741FC28342}" type="slidenum">
              <a:rPr lang="en-US" smtClean="0"/>
              <a:t>10</a:t>
            </a:fld>
            <a:endParaRPr lang="en-US" dirty="0"/>
          </a:p>
        </p:txBody>
      </p:sp>
      <p:sp>
        <p:nvSpPr>
          <p:cNvPr id="5" name="Footer Placeholder 4">
            <a:extLst>
              <a:ext uri="{FF2B5EF4-FFF2-40B4-BE49-F238E27FC236}">
                <a16:creationId xmlns:a16="http://schemas.microsoft.com/office/drawing/2014/main" id="{9932659C-D796-4399-A56C-7FB6EAECF5D3}"/>
              </a:ext>
            </a:extLst>
          </p:cNvPr>
          <p:cNvSpPr>
            <a:spLocks noGrp="1"/>
          </p:cNvSpPr>
          <p:nvPr>
            <p:ph type="ftr" sz="quarter" idx="11"/>
          </p:nvPr>
        </p:nvSpPr>
        <p:spPr/>
        <p:txBody>
          <a:bodyPr/>
          <a:lstStyle/>
          <a:p>
            <a:r>
              <a:rPr lang="en-US"/>
              <a:t>Safe Environment Training - 10th grade</a:t>
            </a:r>
            <a:endParaRPr lang="en-US" dirty="0"/>
          </a:p>
        </p:txBody>
      </p:sp>
      <p:sp>
        <p:nvSpPr>
          <p:cNvPr id="6" name="Header Placeholder 5">
            <a:extLst>
              <a:ext uri="{FF2B5EF4-FFF2-40B4-BE49-F238E27FC236}">
                <a16:creationId xmlns:a16="http://schemas.microsoft.com/office/drawing/2014/main" id="{228844CC-D7E3-4180-9290-F3534F26A5E5}"/>
              </a:ext>
            </a:extLst>
          </p:cNvPr>
          <p:cNvSpPr>
            <a:spLocks noGrp="1"/>
          </p:cNvSpPr>
          <p:nvPr>
            <p:ph type="hdr" sz="quarter" idx="12"/>
          </p:nvPr>
        </p:nvSpPr>
        <p:spPr/>
        <p:txBody>
          <a:bodyPr/>
          <a:lstStyle/>
          <a:p>
            <a:r>
              <a:rPr lang="en-US"/>
              <a:t>DRAFT</a:t>
            </a:r>
            <a:endParaRPr lang="en-US" dirty="0"/>
          </a:p>
        </p:txBody>
      </p:sp>
    </p:spTree>
    <p:extLst>
      <p:ext uri="{BB962C8B-B14F-4D97-AF65-F5344CB8AC3E}">
        <p14:creationId xmlns:p14="http://schemas.microsoft.com/office/powerpoint/2010/main" val="212128172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200" kern="1200" dirty="0">
                <a:solidFill>
                  <a:schemeClr val="tx1"/>
                </a:solidFill>
                <a:effectLst/>
                <a:latin typeface="+mn-lt"/>
                <a:ea typeface="+mn-ea"/>
                <a:cs typeface="+mn-cs"/>
              </a:rPr>
              <a:t>Learn and practice good social and communication skills, especially how to say no when you need to;  Are you a person who can say NO when you need to?</a:t>
            </a:r>
            <a:endParaRPr lang="en-US" sz="14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Do not blame yourself for falling for manipulative language</a:t>
            </a:r>
            <a:endParaRPr lang="en-US" sz="14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Do not make excuses or accept excuses of a groomer</a:t>
            </a:r>
            <a:endParaRPr lang="en-US" sz="14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Do not give in</a:t>
            </a:r>
            <a:endParaRPr lang="en-US" sz="14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You have permission to disobey anyone who tries to force you into unsafe, illegal, or inappropriate activities </a:t>
            </a:r>
            <a:endParaRPr lang="en-US" sz="14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Create healthy relationships with people of the same gender and opposite gender</a:t>
            </a:r>
            <a:endParaRPr lang="en-US" sz="14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Know several adults who can help you if needed</a:t>
            </a:r>
            <a:endParaRPr lang="en-US" sz="14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Learn how to deal with negative emotions </a:t>
            </a:r>
            <a:endParaRPr lang="en-US" sz="1400" kern="1200" dirty="0">
              <a:solidFill>
                <a:schemeClr val="tx1"/>
              </a:solidFill>
              <a:effectLst/>
              <a:latin typeface="+mn-lt"/>
              <a:ea typeface="+mn-ea"/>
              <a:cs typeface="+mn-cs"/>
            </a:endParaRPr>
          </a:p>
          <a:p>
            <a:pPr lvl="1"/>
            <a:r>
              <a:rPr lang="en-US" sz="1200" kern="1200" dirty="0">
                <a:solidFill>
                  <a:schemeClr val="tx1"/>
                </a:solidFill>
                <a:effectLst/>
                <a:latin typeface="+mn-lt"/>
                <a:ea typeface="+mn-ea"/>
                <a:cs typeface="+mn-cs"/>
              </a:rPr>
              <a:t>NAME it – Identify the emotion that you are feeling</a:t>
            </a:r>
            <a:endParaRPr lang="en-US" sz="1400" kern="1200" dirty="0">
              <a:solidFill>
                <a:schemeClr val="tx1"/>
              </a:solidFill>
              <a:effectLst/>
              <a:latin typeface="+mn-lt"/>
              <a:ea typeface="+mn-ea"/>
              <a:cs typeface="+mn-cs"/>
            </a:endParaRPr>
          </a:p>
          <a:p>
            <a:pPr lvl="1"/>
            <a:r>
              <a:rPr lang="en-US" sz="1200" kern="1200" dirty="0">
                <a:solidFill>
                  <a:schemeClr val="tx1"/>
                </a:solidFill>
                <a:effectLst/>
                <a:latin typeface="+mn-lt"/>
                <a:ea typeface="+mn-ea"/>
                <a:cs typeface="+mn-cs"/>
              </a:rPr>
              <a:t>CLAIM it (use I language)  - “I feel this way because…” </a:t>
            </a:r>
            <a:endParaRPr lang="en-US" sz="14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Feelings are not right or wrong, bad or good.  It is how you respond to them that matters.</a:t>
            </a:r>
            <a:endParaRPr lang="en-US" sz="1400" kern="1200" dirty="0">
              <a:solidFill>
                <a:schemeClr val="tx1"/>
              </a:solidFill>
              <a:effectLst/>
              <a:latin typeface="+mn-lt"/>
              <a:ea typeface="+mn-ea"/>
              <a:cs typeface="+mn-cs"/>
            </a:endParaRPr>
          </a:p>
          <a:p>
            <a:pPr lvl="1"/>
            <a:r>
              <a:rPr lang="en-US" sz="1200" kern="1200" dirty="0">
                <a:solidFill>
                  <a:schemeClr val="tx1"/>
                </a:solidFill>
                <a:effectLst/>
                <a:latin typeface="+mn-lt"/>
                <a:ea typeface="+mn-ea"/>
                <a:cs typeface="+mn-cs"/>
              </a:rPr>
              <a:t>TAME it (find a way to express it without hurting yourself or others.)  “I feel….(insert feeling) when you (insert what this person did).</a:t>
            </a:r>
            <a:endParaRPr lang="en-US" sz="14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DCCB8791-8183-4E25-9F6B-37741FC28342}" type="slidenum">
              <a:rPr lang="en-US" smtClean="0"/>
              <a:t>11</a:t>
            </a:fld>
            <a:endParaRPr lang="en-US" dirty="0"/>
          </a:p>
        </p:txBody>
      </p:sp>
      <p:sp>
        <p:nvSpPr>
          <p:cNvPr id="5" name="Footer Placeholder 4">
            <a:extLst>
              <a:ext uri="{FF2B5EF4-FFF2-40B4-BE49-F238E27FC236}">
                <a16:creationId xmlns:a16="http://schemas.microsoft.com/office/drawing/2014/main" id="{64ADCC0F-2841-49C7-802A-A47AFE438C89}"/>
              </a:ext>
            </a:extLst>
          </p:cNvPr>
          <p:cNvSpPr>
            <a:spLocks noGrp="1"/>
          </p:cNvSpPr>
          <p:nvPr>
            <p:ph type="ftr" sz="quarter" idx="11"/>
          </p:nvPr>
        </p:nvSpPr>
        <p:spPr/>
        <p:txBody>
          <a:bodyPr/>
          <a:lstStyle/>
          <a:p>
            <a:r>
              <a:rPr lang="en-US"/>
              <a:t>Safe Environment Training - 10th grade</a:t>
            </a:r>
            <a:endParaRPr lang="en-US" dirty="0"/>
          </a:p>
        </p:txBody>
      </p:sp>
      <p:sp>
        <p:nvSpPr>
          <p:cNvPr id="6" name="Header Placeholder 5">
            <a:extLst>
              <a:ext uri="{FF2B5EF4-FFF2-40B4-BE49-F238E27FC236}">
                <a16:creationId xmlns:a16="http://schemas.microsoft.com/office/drawing/2014/main" id="{2F3BBB35-4134-4C0C-BE1C-A8E6267A23EF}"/>
              </a:ext>
            </a:extLst>
          </p:cNvPr>
          <p:cNvSpPr>
            <a:spLocks noGrp="1"/>
          </p:cNvSpPr>
          <p:nvPr>
            <p:ph type="hdr" sz="quarter" idx="12"/>
          </p:nvPr>
        </p:nvSpPr>
        <p:spPr/>
        <p:txBody>
          <a:bodyPr/>
          <a:lstStyle/>
          <a:p>
            <a:r>
              <a:rPr lang="en-US"/>
              <a:t>DRAFT</a:t>
            </a:r>
            <a:endParaRPr lang="en-US" dirty="0"/>
          </a:p>
        </p:txBody>
      </p:sp>
    </p:spTree>
    <p:extLst>
      <p:ext uri="{BB962C8B-B14F-4D97-AF65-F5344CB8AC3E}">
        <p14:creationId xmlns:p14="http://schemas.microsoft.com/office/powerpoint/2010/main" val="135024863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200" kern="1200" dirty="0">
                <a:solidFill>
                  <a:schemeClr val="tx1"/>
                </a:solidFill>
                <a:effectLst/>
                <a:latin typeface="+mn-lt"/>
                <a:ea typeface="+mn-ea"/>
                <a:cs typeface="+mn-cs"/>
              </a:rPr>
              <a:t>It all matters.     The Chain Reaction</a:t>
            </a:r>
          </a:p>
          <a:p>
            <a:r>
              <a:rPr lang="en-US" sz="1200" kern="1200" dirty="0">
                <a:solidFill>
                  <a:schemeClr val="tx1"/>
                </a:solidFill>
                <a:effectLst/>
                <a:latin typeface="+mn-lt"/>
                <a:ea typeface="+mn-ea"/>
                <a:cs typeface="+mn-cs"/>
              </a:rPr>
              <a:t>Examine and screen your thoughts</a:t>
            </a:r>
          </a:p>
          <a:p>
            <a:r>
              <a:rPr lang="en-US" sz="1200" kern="1200" dirty="0">
                <a:solidFill>
                  <a:schemeClr val="tx1"/>
                </a:solidFill>
                <a:effectLst/>
                <a:latin typeface="+mn-lt"/>
                <a:ea typeface="+mn-ea"/>
                <a:cs typeface="+mn-cs"/>
              </a:rPr>
              <a:t>Because your thoughts become your words</a:t>
            </a:r>
          </a:p>
          <a:p>
            <a:r>
              <a:rPr lang="en-US" sz="1200" kern="1200" dirty="0">
                <a:solidFill>
                  <a:schemeClr val="tx1"/>
                </a:solidFill>
                <a:effectLst/>
                <a:latin typeface="+mn-lt"/>
                <a:ea typeface="+mn-ea"/>
                <a:cs typeface="+mn-cs"/>
              </a:rPr>
              <a:t>Your words become your actions</a:t>
            </a:r>
          </a:p>
          <a:p>
            <a:r>
              <a:rPr lang="en-US" sz="1200" kern="1200" dirty="0">
                <a:solidFill>
                  <a:schemeClr val="tx1"/>
                </a:solidFill>
                <a:effectLst/>
                <a:latin typeface="+mn-lt"/>
                <a:ea typeface="+mn-ea"/>
                <a:cs typeface="+mn-cs"/>
              </a:rPr>
              <a:t>Your actions become your habits</a:t>
            </a:r>
          </a:p>
          <a:p>
            <a:r>
              <a:rPr lang="en-US" sz="1200" kern="1200" dirty="0">
                <a:solidFill>
                  <a:schemeClr val="tx1"/>
                </a:solidFill>
                <a:effectLst/>
                <a:latin typeface="+mn-lt"/>
                <a:ea typeface="+mn-ea"/>
                <a:cs typeface="+mn-cs"/>
              </a:rPr>
              <a:t>Your habits become your character</a:t>
            </a:r>
          </a:p>
          <a:p>
            <a:r>
              <a:rPr lang="en-US" sz="1200" kern="1200" dirty="0">
                <a:solidFill>
                  <a:schemeClr val="tx1"/>
                </a:solidFill>
                <a:effectLst/>
                <a:latin typeface="+mn-lt"/>
                <a:ea typeface="+mn-ea"/>
                <a:cs typeface="+mn-cs"/>
              </a:rPr>
              <a:t>And your character helps you become the person you are meant to be</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Now think back to the video of the grooming scenario.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How did the groomer succeed?    Name tactics he used.</a:t>
            </a:r>
          </a:p>
          <a:p>
            <a:r>
              <a:rPr lang="en-US" sz="1200" kern="1200" dirty="0">
                <a:solidFill>
                  <a:schemeClr val="tx1"/>
                </a:solidFill>
                <a:effectLst/>
                <a:latin typeface="+mn-lt"/>
                <a:ea typeface="+mn-ea"/>
                <a:cs typeface="+mn-cs"/>
              </a:rPr>
              <a:t>            Began by violating smaller boundaries and then building to bigger ones.</a:t>
            </a:r>
          </a:p>
          <a:p>
            <a:pPr lvl="1"/>
            <a:r>
              <a:rPr lang="en-US" sz="1200" kern="1200" dirty="0">
                <a:solidFill>
                  <a:schemeClr val="tx1"/>
                </a:solidFill>
                <a:effectLst/>
                <a:latin typeface="+mn-lt"/>
                <a:ea typeface="+mn-ea"/>
                <a:cs typeface="+mn-cs"/>
              </a:rPr>
              <a:t>Chose vulnerable victim</a:t>
            </a:r>
          </a:p>
          <a:p>
            <a:pPr lvl="1"/>
            <a:r>
              <a:rPr lang="en-US" sz="1200" kern="1200" dirty="0">
                <a:solidFill>
                  <a:schemeClr val="tx1"/>
                </a:solidFill>
                <a:effectLst/>
                <a:latin typeface="+mn-lt"/>
                <a:ea typeface="+mn-ea"/>
                <a:cs typeface="+mn-cs"/>
              </a:rPr>
              <a:t>Took his time to build a relationship; built trust with victim and parent(s)</a:t>
            </a:r>
          </a:p>
          <a:p>
            <a:pPr lvl="1"/>
            <a:r>
              <a:rPr lang="en-US" sz="1200" kern="1200" dirty="0">
                <a:solidFill>
                  <a:schemeClr val="tx1"/>
                </a:solidFill>
                <a:effectLst/>
                <a:latin typeface="+mn-lt"/>
                <a:ea typeface="+mn-ea"/>
                <a:cs typeface="+mn-cs"/>
              </a:rPr>
              <a:t>Began to touch victim “harmlessly” </a:t>
            </a:r>
          </a:p>
          <a:p>
            <a:pPr lvl="1"/>
            <a:r>
              <a:rPr lang="en-US" sz="1200" kern="1200" dirty="0">
                <a:solidFill>
                  <a:schemeClr val="tx1"/>
                </a:solidFill>
                <a:effectLst/>
                <a:latin typeface="+mn-lt"/>
                <a:ea typeface="+mn-ea"/>
                <a:cs typeface="+mn-cs"/>
              </a:rPr>
              <a:t>Use of gifts; praise</a:t>
            </a:r>
          </a:p>
          <a:p>
            <a:pPr lvl="1"/>
            <a:r>
              <a:rPr lang="en-US" sz="1200" kern="1200" dirty="0">
                <a:solidFill>
                  <a:schemeClr val="tx1"/>
                </a:solidFill>
                <a:effectLst/>
                <a:latin typeface="+mn-lt"/>
                <a:ea typeface="+mn-ea"/>
                <a:cs typeface="+mn-cs"/>
              </a:rPr>
              <a:t>Demanded secrecy;</a:t>
            </a:r>
          </a:p>
          <a:p>
            <a:pPr lvl="1"/>
            <a:r>
              <a:rPr lang="en-US" sz="1200" kern="1200" dirty="0">
                <a:solidFill>
                  <a:schemeClr val="tx1"/>
                </a:solidFill>
                <a:effectLst/>
                <a:latin typeface="+mn-lt"/>
                <a:ea typeface="+mn-ea"/>
                <a:cs typeface="+mn-cs"/>
              </a:rPr>
              <a:t>Controlled victim by offering access to something that she really wanted</a:t>
            </a:r>
          </a:p>
          <a:p>
            <a:pPr lvl="1"/>
            <a:endParaRPr lang="en-US"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What could have the victim or parent done to protect  her/himself?</a:t>
            </a:r>
          </a:p>
          <a:p>
            <a:pPr lvl="1"/>
            <a:r>
              <a:rPr lang="en-US" sz="1200" kern="1200" dirty="0">
                <a:solidFill>
                  <a:schemeClr val="tx1"/>
                </a:solidFill>
                <a:effectLst/>
                <a:latin typeface="+mn-lt"/>
                <a:ea typeface="+mn-ea"/>
                <a:cs typeface="+mn-cs"/>
              </a:rPr>
              <a:t>Not allow time alone with unknown adult</a:t>
            </a:r>
          </a:p>
          <a:p>
            <a:pPr lvl="1"/>
            <a:r>
              <a:rPr lang="en-US" sz="1200" kern="1200" dirty="0">
                <a:solidFill>
                  <a:schemeClr val="tx1"/>
                </a:solidFill>
                <a:effectLst/>
                <a:latin typeface="+mn-lt"/>
                <a:ea typeface="+mn-ea"/>
                <a:cs typeface="+mn-cs"/>
              </a:rPr>
              <a:t>Question friendship between adult and student</a:t>
            </a:r>
          </a:p>
          <a:p>
            <a:pPr lvl="1"/>
            <a:r>
              <a:rPr lang="en-US" sz="1200" kern="1200" dirty="0">
                <a:solidFill>
                  <a:schemeClr val="tx1"/>
                </a:solidFill>
                <a:effectLst/>
                <a:latin typeface="+mn-lt"/>
                <a:ea typeface="+mn-ea"/>
                <a:cs typeface="+mn-cs"/>
              </a:rPr>
              <a:t>Disobey when prohibited items used;  keep open communication with parent</a:t>
            </a:r>
          </a:p>
          <a:p>
            <a:pPr lvl="1"/>
            <a:r>
              <a:rPr lang="en-US" sz="1200" kern="1200" dirty="0">
                <a:solidFill>
                  <a:schemeClr val="tx1"/>
                </a:solidFill>
                <a:effectLst/>
                <a:latin typeface="+mn-lt"/>
                <a:ea typeface="+mn-ea"/>
                <a:cs typeface="+mn-cs"/>
              </a:rPr>
              <a:t>Keep open and ongoing communication about relationships</a:t>
            </a:r>
          </a:p>
          <a:p>
            <a:pPr lvl="1"/>
            <a:r>
              <a:rPr lang="en-US" sz="1200" kern="1200" dirty="0">
                <a:solidFill>
                  <a:schemeClr val="tx1"/>
                </a:solidFill>
                <a:effectLst/>
                <a:latin typeface="+mn-lt"/>
                <a:ea typeface="+mn-ea"/>
                <a:cs typeface="+mn-cs"/>
              </a:rPr>
              <a:t>Ask for help when began to realize he/she was in too deep</a:t>
            </a:r>
          </a:p>
        </p:txBody>
      </p:sp>
      <p:sp>
        <p:nvSpPr>
          <p:cNvPr id="4" name="Slide Number Placeholder 3"/>
          <p:cNvSpPr>
            <a:spLocks noGrp="1"/>
          </p:cNvSpPr>
          <p:nvPr>
            <p:ph type="sldNum" sz="quarter" idx="10"/>
          </p:nvPr>
        </p:nvSpPr>
        <p:spPr/>
        <p:txBody>
          <a:bodyPr/>
          <a:lstStyle/>
          <a:p>
            <a:fld id="{DCCB8791-8183-4E25-9F6B-37741FC28342}" type="slidenum">
              <a:rPr lang="en-US" smtClean="0"/>
              <a:t>12</a:t>
            </a:fld>
            <a:endParaRPr lang="en-US" dirty="0"/>
          </a:p>
        </p:txBody>
      </p:sp>
      <p:sp>
        <p:nvSpPr>
          <p:cNvPr id="5" name="Footer Placeholder 4">
            <a:extLst>
              <a:ext uri="{FF2B5EF4-FFF2-40B4-BE49-F238E27FC236}">
                <a16:creationId xmlns:a16="http://schemas.microsoft.com/office/drawing/2014/main" id="{B30F01AC-EC90-4B28-AF7D-A63ED89C2CCC}"/>
              </a:ext>
            </a:extLst>
          </p:cNvPr>
          <p:cNvSpPr>
            <a:spLocks noGrp="1"/>
          </p:cNvSpPr>
          <p:nvPr>
            <p:ph type="ftr" sz="quarter" idx="11"/>
          </p:nvPr>
        </p:nvSpPr>
        <p:spPr/>
        <p:txBody>
          <a:bodyPr/>
          <a:lstStyle/>
          <a:p>
            <a:r>
              <a:rPr lang="en-US"/>
              <a:t>Safe Environment Training - 10th grade</a:t>
            </a:r>
            <a:endParaRPr lang="en-US" dirty="0"/>
          </a:p>
        </p:txBody>
      </p:sp>
      <p:sp>
        <p:nvSpPr>
          <p:cNvPr id="6" name="Header Placeholder 5">
            <a:extLst>
              <a:ext uri="{FF2B5EF4-FFF2-40B4-BE49-F238E27FC236}">
                <a16:creationId xmlns:a16="http://schemas.microsoft.com/office/drawing/2014/main" id="{C18BA16D-4CB0-4332-8D76-DDCD2EC529AD}"/>
              </a:ext>
            </a:extLst>
          </p:cNvPr>
          <p:cNvSpPr>
            <a:spLocks noGrp="1"/>
          </p:cNvSpPr>
          <p:nvPr>
            <p:ph type="hdr" sz="quarter" idx="12"/>
          </p:nvPr>
        </p:nvSpPr>
        <p:spPr/>
        <p:txBody>
          <a:bodyPr/>
          <a:lstStyle/>
          <a:p>
            <a:r>
              <a:rPr lang="en-US"/>
              <a:t>DRAFT</a:t>
            </a:r>
            <a:endParaRPr lang="en-US" dirty="0"/>
          </a:p>
        </p:txBody>
      </p:sp>
    </p:spTree>
    <p:extLst>
      <p:ext uri="{BB962C8B-B14F-4D97-AF65-F5344CB8AC3E}">
        <p14:creationId xmlns:p14="http://schemas.microsoft.com/office/powerpoint/2010/main" val="260315309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Why are we talking about this and why does it matter?</a:t>
            </a:r>
          </a:p>
          <a:p>
            <a:endParaRPr lang="en-US" dirty="0"/>
          </a:p>
          <a:p>
            <a:pPr marL="171450" indent="-171450">
              <a:buFont typeface="Arial" panose="020B0604020202020204" pitchFamily="34" charset="0"/>
              <a:buChar char="•"/>
            </a:pPr>
            <a:r>
              <a:rPr lang="en-US" dirty="0"/>
              <a:t>You matter.   </a:t>
            </a:r>
          </a:p>
          <a:p>
            <a:pPr marL="171450" indent="-171450">
              <a:buFont typeface="Arial" panose="020B0604020202020204" pitchFamily="34" charset="0"/>
              <a:buChar char="•"/>
            </a:pPr>
            <a:r>
              <a:rPr lang="en-US" dirty="0"/>
              <a:t>You are a child of God, created for a life of friendship and love with God and others.</a:t>
            </a:r>
          </a:p>
          <a:p>
            <a:pPr marL="171450" indent="-171450">
              <a:buFont typeface="Arial" panose="020B0604020202020204" pitchFamily="34" charset="0"/>
              <a:buChar char="•"/>
            </a:pPr>
            <a:r>
              <a:rPr lang="en-US" dirty="0"/>
              <a:t>It matters to us and everyone who cares for you that you are safe, cherished, protected, and able to live  without abuse, fear, depression, shame, guilt.</a:t>
            </a:r>
          </a:p>
          <a:p>
            <a:pPr marL="171450" indent="-171450">
              <a:buFont typeface="Arial" panose="020B0604020202020204" pitchFamily="34" charset="0"/>
              <a:buChar char="•"/>
            </a:pPr>
            <a:r>
              <a:rPr lang="en-US" dirty="0"/>
              <a:t>And we are here to help you achieve that.</a:t>
            </a:r>
          </a:p>
          <a:p>
            <a:pPr marL="171450" indent="-171450">
              <a:buFont typeface="Arial" panose="020B0604020202020204" pitchFamily="34" charset="0"/>
              <a:buChar char="•"/>
            </a:pPr>
            <a:endParaRPr lang="en-US" dirty="0"/>
          </a:p>
          <a:p>
            <a:pPr marL="171450" indent="-171450">
              <a:buFont typeface="Arial" panose="020B0604020202020204" pitchFamily="34" charset="0"/>
              <a:buChar char="•"/>
            </a:pPr>
            <a:r>
              <a:rPr lang="en-US" dirty="0"/>
              <a:t>Share Grooming Summary with students. </a:t>
            </a:r>
            <a:r>
              <a:rPr lang="en-US"/>
              <a:t>(handout)</a:t>
            </a:r>
            <a:endParaRPr lang="en-US" dirty="0"/>
          </a:p>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10"/>
          </p:nvPr>
        </p:nvSpPr>
        <p:spPr/>
        <p:txBody>
          <a:bodyPr/>
          <a:lstStyle/>
          <a:p>
            <a:fld id="{DCCB8791-8183-4E25-9F6B-37741FC28342}" type="slidenum">
              <a:rPr lang="en-US" smtClean="0"/>
              <a:t>13</a:t>
            </a:fld>
            <a:endParaRPr lang="en-US" dirty="0"/>
          </a:p>
        </p:txBody>
      </p:sp>
      <p:sp>
        <p:nvSpPr>
          <p:cNvPr id="5" name="Footer Placeholder 4">
            <a:extLst>
              <a:ext uri="{FF2B5EF4-FFF2-40B4-BE49-F238E27FC236}">
                <a16:creationId xmlns:a16="http://schemas.microsoft.com/office/drawing/2014/main" id="{B5D3F0C8-4A62-4747-B9F5-A3BC77A43E6F}"/>
              </a:ext>
            </a:extLst>
          </p:cNvPr>
          <p:cNvSpPr>
            <a:spLocks noGrp="1"/>
          </p:cNvSpPr>
          <p:nvPr>
            <p:ph type="ftr" sz="quarter" idx="11"/>
          </p:nvPr>
        </p:nvSpPr>
        <p:spPr/>
        <p:txBody>
          <a:bodyPr/>
          <a:lstStyle/>
          <a:p>
            <a:r>
              <a:rPr lang="en-US"/>
              <a:t>Safe Environment Training - 10th grade</a:t>
            </a:r>
            <a:endParaRPr lang="en-US" dirty="0"/>
          </a:p>
        </p:txBody>
      </p:sp>
      <p:sp>
        <p:nvSpPr>
          <p:cNvPr id="6" name="Header Placeholder 5">
            <a:extLst>
              <a:ext uri="{FF2B5EF4-FFF2-40B4-BE49-F238E27FC236}">
                <a16:creationId xmlns:a16="http://schemas.microsoft.com/office/drawing/2014/main" id="{E6BA70A8-7124-4049-A8C9-2762D5F56DBB}"/>
              </a:ext>
            </a:extLst>
          </p:cNvPr>
          <p:cNvSpPr>
            <a:spLocks noGrp="1"/>
          </p:cNvSpPr>
          <p:nvPr>
            <p:ph type="hdr" sz="quarter" idx="12"/>
          </p:nvPr>
        </p:nvSpPr>
        <p:spPr/>
        <p:txBody>
          <a:bodyPr/>
          <a:lstStyle/>
          <a:p>
            <a:r>
              <a:rPr lang="en-US"/>
              <a:t>DRAFT</a:t>
            </a:r>
            <a:endParaRPr lang="en-US" dirty="0"/>
          </a:p>
        </p:txBody>
      </p:sp>
    </p:spTree>
    <p:extLst>
      <p:ext uri="{BB962C8B-B14F-4D97-AF65-F5344CB8AC3E}">
        <p14:creationId xmlns:p14="http://schemas.microsoft.com/office/powerpoint/2010/main" val="188001068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609601"/>
            <a:ext cx="8676222" cy="3200400"/>
          </a:xfrm>
        </p:spPr>
        <p:txBody>
          <a:bodyPr anchor="b">
            <a:normAutofit/>
          </a:bodyPr>
          <a:lstStyle>
            <a:lvl1pPr algn="ctr">
              <a:defRPr sz="4800">
                <a:effectLst>
                  <a:glow rad="38100">
                    <a:schemeClr val="bg1">
                      <a:lumMod val="65000"/>
                      <a:lumOff val="35000"/>
                      <a:alpha val="50000"/>
                    </a:schemeClr>
                  </a:glow>
                  <a:outerShdw blurRad="28575" dist="31750" dir="13200000" algn="tl" rotWithShape="0">
                    <a:srgbClr val="000000">
                      <a:alpha val="25000"/>
                    </a:srgbClr>
                  </a:outerShdw>
                </a:effectLst>
              </a:defRPr>
            </a:lvl1pPr>
          </a:lstStyle>
          <a:p>
            <a:r>
              <a:rPr lang="en-US"/>
              <a:t>Click to edit Master title style</a:t>
            </a:r>
            <a:endParaRPr lang="en-US" dirty="0"/>
          </a:p>
        </p:txBody>
      </p:sp>
      <p:sp>
        <p:nvSpPr>
          <p:cNvPr id="3" name="Subtitle 2"/>
          <p:cNvSpPr>
            <a:spLocks noGrp="1"/>
          </p:cNvSpPr>
          <p:nvPr>
            <p:ph type="subTitle" idx="1"/>
          </p:nvPr>
        </p:nvSpPr>
        <p:spPr>
          <a:xfrm>
            <a:off x="1751012" y="3886200"/>
            <a:ext cx="8676222" cy="1905000"/>
          </a:xfrm>
        </p:spPr>
        <p:txBody>
          <a:bodyPr anchor="t">
            <a:normAutofit/>
          </a:bodyPr>
          <a:lstStyle>
            <a:lvl1pPr marL="0" indent="0" algn="ctr">
              <a:buNone/>
              <a:defRPr sz="2100">
                <a:gradFill flip="none" rotWithShape="1">
                  <a:gsLst>
                    <a:gs pos="0">
                      <a:schemeClr val="tx1"/>
                    </a:gs>
                    <a:gs pos="100000">
                      <a:schemeClr val="tx1">
                        <a:lumMod val="75000"/>
                      </a:schemeClr>
                    </a:gs>
                  </a:gsLst>
                  <a:lin ang="5400000" scaled="0"/>
                  <a:tileRect/>
                </a:gra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71979B88-673D-46D4-BB04-5511FB138FCE}" type="datetimeFigureOut">
              <a:rPr lang="en-US" smtClean="0"/>
              <a:t>9/11/2019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90FF3CE-D040-4BBE-A6E4-21774AEAAD5E}" type="slidenum">
              <a:rPr lang="en-US" smtClean="0"/>
              <a:t>‹#›</a:t>
            </a:fld>
            <a:endParaRPr lang="en-US" dirty="0"/>
          </a:p>
        </p:txBody>
      </p:sp>
    </p:spTree>
    <p:extLst>
      <p:ext uri="{BB962C8B-B14F-4D97-AF65-F5344CB8AC3E}">
        <p14:creationId xmlns:p14="http://schemas.microsoft.com/office/powerpoint/2010/main" val="305749163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ct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1979B88-673D-46D4-BB04-5511FB138FCE}" type="datetimeFigureOut">
              <a:rPr lang="en-US" smtClean="0"/>
              <a:t>9/11/2019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90FF3CE-D040-4BBE-A6E4-21774AEAAD5E}" type="slidenum">
              <a:rPr lang="en-US" smtClean="0"/>
              <a:t>‹#›</a:t>
            </a:fld>
            <a:endParaRPr lang="en-US" dirty="0"/>
          </a:p>
        </p:txBody>
      </p:sp>
    </p:spTree>
    <p:extLst>
      <p:ext uri="{BB962C8B-B14F-4D97-AF65-F5344CB8AC3E}">
        <p14:creationId xmlns:p14="http://schemas.microsoft.com/office/powerpoint/2010/main" val="20469328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751013" y="3308581"/>
            <a:ext cx="8686800" cy="1468800"/>
          </a:xfrm>
        </p:spPr>
        <p:txBody>
          <a:bodyPr anchor="b"/>
          <a:lstStyle>
            <a:lvl1pPr algn="r">
              <a:defRPr sz="4000" b="0" cap="all"/>
            </a:lvl1pPr>
          </a:lstStyle>
          <a:p>
            <a:r>
              <a:rPr lang="en-US"/>
              <a:t>Click to edit Master title style</a:t>
            </a:r>
            <a:endParaRPr lang="en-US" dirty="0"/>
          </a:p>
        </p:txBody>
      </p:sp>
      <p:sp>
        <p:nvSpPr>
          <p:cNvPr id="3" name="Text Placeholder 2"/>
          <p:cNvSpPr>
            <a:spLocks noGrp="1"/>
          </p:cNvSpPr>
          <p:nvPr>
            <p:ph type="body" idx="1"/>
          </p:nvPr>
        </p:nvSpPr>
        <p:spPr>
          <a:xfrm>
            <a:off x="1751011" y="4777381"/>
            <a:ext cx="8686801" cy="860400"/>
          </a:xfrm>
        </p:spPr>
        <p:txBody>
          <a:bodyPr anchor="t">
            <a:normAutofit/>
          </a:bodyPr>
          <a:lstStyle>
            <a:lvl1pPr marL="0" indent="0" algn="r">
              <a:buNone/>
              <a:defRPr sz="2000">
                <a:gradFill flip="none" rotWithShape="1">
                  <a:gsLst>
                    <a:gs pos="0">
                      <a:schemeClr val="tx1"/>
                    </a:gs>
                    <a:gs pos="100000">
                      <a:schemeClr val="tx1">
                        <a:lumMod val="75000"/>
                      </a:schemeClr>
                    </a:gs>
                  </a:gsLst>
                  <a:lin ang="5400000" scaled="0"/>
                  <a:tileRect/>
                </a:gra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71979B88-673D-46D4-BB04-5511FB138FCE}" type="datetimeFigureOut">
              <a:rPr lang="en-US" smtClean="0"/>
              <a:t>9/11/2019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90FF3CE-D040-4BBE-A6E4-21774AEAAD5E}" type="slidenum">
              <a:rPr lang="en-US" smtClean="0"/>
              <a:t>‹#›</a:t>
            </a:fld>
            <a:endParaRPr lang="en-US" dirty="0"/>
          </a:p>
        </p:txBody>
      </p:sp>
    </p:spTree>
    <p:extLst>
      <p:ext uri="{BB962C8B-B14F-4D97-AF65-F5344CB8AC3E}">
        <p14:creationId xmlns:p14="http://schemas.microsoft.com/office/powerpoint/2010/main" val="93734081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41412" y="2666999"/>
            <a:ext cx="4876800" cy="3124201"/>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0612" y="2667000"/>
            <a:ext cx="4876800" cy="3124200"/>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71979B88-673D-46D4-BB04-5511FB138FCE}" type="datetimeFigureOut">
              <a:rPr lang="en-US" smtClean="0"/>
              <a:t>9/11/2019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90FF3CE-D040-4BBE-A6E4-21774AEAAD5E}" type="slidenum">
              <a:rPr lang="en-US" smtClean="0"/>
              <a:t>‹#›</a:t>
            </a:fld>
            <a:endParaRPr lang="en-US" dirty="0"/>
          </a:p>
        </p:txBody>
      </p:sp>
    </p:spTree>
    <p:extLst>
      <p:ext uri="{BB962C8B-B14F-4D97-AF65-F5344CB8AC3E}">
        <p14:creationId xmlns:p14="http://schemas.microsoft.com/office/powerpoint/2010/main" val="153430420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429280" y="2658533"/>
            <a:ext cx="4588931" cy="576262"/>
          </a:xfrm>
        </p:spPr>
        <p:txBody>
          <a:bodyPr anchor="b">
            <a:no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141412" y="3243262"/>
            <a:ext cx="4876800" cy="2547937"/>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43133" y="2667000"/>
            <a:ext cx="4604280" cy="576262"/>
          </a:xfrm>
        </p:spPr>
        <p:txBody>
          <a:bodyPr anchor="b">
            <a:no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0612" y="3243262"/>
            <a:ext cx="4876801" cy="2547937"/>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71979B88-673D-46D4-BB04-5511FB138FCE}" type="datetimeFigureOut">
              <a:rPr lang="en-US" smtClean="0"/>
              <a:t>9/11/2019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B90FF3CE-D040-4BBE-A6E4-21774AEAAD5E}" type="slidenum">
              <a:rPr lang="en-US" smtClean="0"/>
              <a:t>‹#›</a:t>
            </a:fld>
            <a:endParaRPr lang="en-US" dirty="0"/>
          </a:p>
        </p:txBody>
      </p:sp>
    </p:spTree>
    <p:extLst>
      <p:ext uri="{BB962C8B-B14F-4D97-AF65-F5344CB8AC3E}">
        <p14:creationId xmlns:p14="http://schemas.microsoft.com/office/powerpoint/2010/main" val="246962191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71979B88-673D-46D4-BB04-5511FB138FCE}" type="datetimeFigureOut">
              <a:rPr lang="en-US" smtClean="0"/>
              <a:t>9/11/2019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B90FF3CE-D040-4BBE-A6E4-21774AEAAD5E}" type="slidenum">
              <a:rPr lang="en-US" smtClean="0"/>
              <a:t>‹#›</a:t>
            </a:fld>
            <a:endParaRPr lang="en-US" dirty="0"/>
          </a:p>
        </p:txBody>
      </p:sp>
    </p:spTree>
    <p:extLst>
      <p:ext uri="{BB962C8B-B14F-4D97-AF65-F5344CB8AC3E}">
        <p14:creationId xmlns:p14="http://schemas.microsoft.com/office/powerpoint/2010/main" val="36477919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1979B88-673D-46D4-BB04-5511FB138FCE}" type="datetimeFigureOut">
              <a:rPr lang="en-US" smtClean="0"/>
              <a:t>9/11/2019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B90FF3CE-D040-4BBE-A6E4-21774AEAAD5E}" type="slidenum">
              <a:rPr lang="en-US" smtClean="0"/>
              <a:t>‹#›</a:t>
            </a:fld>
            <a:endParaRPr lang="en-US" dirty="0"/>
          </a:p>
        </p:txBody>
      </p:sp>
    </p:spTree>
    <p:extLst>
      <p:ext uri="{BB962C8B-B14F-4D97-AF65-F5344CB8AC3E}">
        <p14:creationId xmlns:p14="http://schemas.microsoft.com/office/powerpoint/2010/main" val="392241558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1" y="1600200"/>
            <a:ext cx="3549121" cy="1371600"/>
          </a:xfrm>
        </p:spPr>
        <p:txBody>
          <a:bodyPr anchor="b">
            <a:normAutofit/>
          </a:bodyPr>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5103812" y="609601"/>
            <a:ext cx="5943601" cy="51816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41411" y="2971800"/>
            <a:ext cx="3549121" cy="1828800"/>
          </a:xfrm>
        </p:spPr>
        <p:txBody>
          <a:bodyP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71979B88-673D-46D4-BB04-5511FB138FCE}" type="datetimeFigureOut">
              <a:rPr lang="en-US" smtClean="0"/>
              <a:t>9/11/2019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90FF3CE-D040-4BBE-A6E4-21774AEAAD5E}" type="slidenum">
              <a:rPr lang="en-US" smtClean="0"/>
              <a:t>‹#›</a:t>
            </a:fld>
            <a:endParaRPr lang="en-US" dirty="0"/>
          </a:p>
        </p:txBody>
      </p:sp>
    </p:spTree>
    <p:extLst>
      <p:ext uri="{BB962C8B-B14F-4D97-AF65-F5344CB8AC3E}">
        <p14:creationId xmlns:p14="http://schemas.microsoft.com/office/powerpoint/2010/main" val="230597150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1" y="1600200"/>
            <a:ext cx="5334001" cy="1371600"/>
          </a:xfrm>
        </p:spPr>
        <p:txBody>
          <a:bodyPr anchor="b">
            <a:normAutofit/>
          </a:bodyPr>
          <a:lstStyle>
            <a:lvl1pPr algn="l">
              <a:defRPr sz="2800" b="0"/>
            </a:lvl1pPr>
          </a:lstStyle>
          <a:p>
            <a:r>
              <a:rPr lang="en-US"/>
              <a:t>Click to edit Master title style</a:t>
            </a:r>
            <a:endParaRPr lang="en-US" dirty="0"/>
          </a:p>
        </p:txBody>
      </p:sp>
      <p:sp>
        <p:nvSpPr>
          <p:cNvPr id="14" name="Picture Placeholder 2"/>
          <p:cNvSpPr>
            <a:spLocks noGrp="1" noChangeAspect="1"/>
          </p:cNvSpPr>
          <p:nvPr>
            <p:ph type="pic" idx="1"/>
          </p:nvPr>
        </p:nvSpPr>
        <p:spPr>
          <a:xfrm>
            <a:off x="7433733" y="-18288"/>
            <a:ext cx="3276599" cy="6903720"/>
          </a:xfrm>
          <a:ln w="38100">
            <a:gradFill flip="none" rotWithShape="1">
              <a:gsLst>
                <a:gs pos="0">
                  <a:schemeClr val="bg2"/>
                </a:gs>
                <a:gs pos="100000">
                  <a:schemeClr val="bg2">
                    <a:lumMod val="75000"/>
                  </a:schemeClr>
                </a:gs>
              </a:gsLst>
              <a:lin ang="5400000" scaled="0"/>
              <a:tileRect/>
            </a:gradFill>
          </a:ln>
          <a:effectLst>
            <a:innerShdw blurRad="57150" dist="38100" dir="1080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4" name="Text Placeholder 3"/>
          <p:cNvSpPr>
            <a:spLocks noGrp="1"/>
          </p:cNvSpPr>
          <p:nvPr>
            <p:ph type="body" sz="half" idx="2"/>
          </p:nvPr>
        </p:nvSpPr>
        <p:spPr>
          <a:xfrm>
            <a:off x="1141411" y="2971800"/>
            <a:ext cx="5334001" cy="1828800"/>
          </a:xfrm>
        </p:spPr>
        <p:txBody>
          <a:bodyP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a:xfrm>
            <a:off x="6399212" y="5883275"/>
            <a:ext cx="914400" cy="365125"/>
          </a:xfrm>
        </p:spPr>
        <p:txBody>
          <a:bodyPr/>
          <a:lstStyle/>
          <a:p>
            <a:fld id="{71979B88-673D-46D4-BB04-5511FB138FCE}" type="datetimeFigureOut">
              <a:rPr lang="en-US" smtClean="0"/>
              <a:t>9/11/2019</a:t>
            </a:fld>
            <a:endParaRPr lang="en-US" dirty="0"/>
          </a:p>
        </p:txBody>
      </p:sp>
      <p:sp>
        <p:nvSpPr>
          <p:cNvPr id="6" name="Footer Placeholder 5"/>
          <p:cNvSpPr>
            <a:spLocks noGrp="1"/>
          </p:cNvSpPr>
          <p:nvPr>
            <p:ph type="ftr" sz="quarter" idx="11"/>
          </p:nvPr>
        </p:nvSpPr>
        <p:spPr>
          <a:xfrm>
            <a:off x="1141412" y="5883275"/>
            <a:ext cx="5105400" cy="365125"/>
          </a:xfrm>
        </p:spPr>
        <p:txBody>
          <a:bodyPr/>
          <a:lstStyle/>
          <a:p>
            <a:endParaRPr lang="en-US" dirty="0"/>
          </a:p>
        </p:txBody>
      </p:sp>
      <p:sp>
        <p:nvSpPr>
          <p:cNvPr id="7" name="Slide Number Placeholder 6"/>
          <p:cNvSpPr>
            <a:spLocks noGrp="1"/>
          </p:cNvSpPr>
          <p:nvPr>
            <p:ph type="sldNum" sz="quarter" idx="12"/>
          </p:nvPr>
        </p:nvSpPr>
        <p:spPr>
          <a:xfrm>
            <a:off x="10742612" y="5883275"/>
            <a:ext cx="322567" cy="365125"/>
          </a:xfrm>
        </p:spPr>
        <p:txBody>
          <a:bodyPr/>
          <a:lstStyle/>
          <a:p>
            <a:fld id="{B90FF3CE-D040-4BBE-A6E4-21774AEAAD5E}" type="slidenum">
              <a:rPr lang="en-US" smtClean="0"/>
              <a:t>‹#›</a:t>
            </a:fld>
            <a:endParaRPr lang="en-US" dirty="0"/>
          </a:p>
        </p:txBody>
      </p:sp>
    </p:spTree>
    <p:extLst>
      <p:ext uri="{BB962C8B-B14F-4D97-AF65-F5344CB8AC3E}">
        <p14:creationId xmlns:p14="http://schemas.microsoft.com/office/powerpoint/2010/main" val="2914960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3" y="4732865"/>
            <a:ext cx="9906000"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979612" y="932112"/>
            <a:ext cx="8225944" cy="3164976"/>
          </a:xfrm>
          <a:prstGeom prst="roundRect">
            <a:avLst>
              <a:gd name="adj" fmla="val 43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4" name="Text Placeholder 3"/>
          <p:cNvSpPr>
            <a:spLocks noGrp="1"/>
          </p:cNvSpPr>
          <p:nvPr>
            <p:ph type="body" sz="half" idx="2"/>
          </p:nvPr>
        </p:nvSpPr>
        <p:spPr>
          <a:xfrm>
            <a:off x="1141413" y="5299603"/>
            <a:ext cx="9906000" cy="493712"/>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71979B88-673D-46D4-BB04-5511FB138FCE}" type="datetimeFigureOut">
              <a:rPr lang="en-US" smtClean="0"/>
              <a:t>9/11/2019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90FF3CE-D040-4BBE-A6E4-21774AEAAD5E}" type="slidenum">
              <a:rPr lang="en-US" smtClean="0"/>
              <a:t>‹#›</a:t>
            </a:fld>
            <a:endParaRPr lang="en-US" dirty="0"/>
          </a:p>
        </p:txBody>
      </p:sp>
    </p:spTree>
    <p:extLst>
      <p:ext uri="{BB962C8B-B14F-4D97-AF65-F5344CB8AC3E}">
        <p14:creationId xmlns:p14="http://schemas.microsoft.com/office/powerpoint/2010/main" val="17094689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2" y="609601"/>
            <a:ext cx="9905999" cy="3124199"/>
          </a:xfrm>
        </p:spPr>
        <p:txBody>
          <a:bodyPr anchor="ctr">
            <a:normAutofit/>
          </a:bodyPr>
          <a:lstStyle>
            <a:lvl1pPr algn="l">
              <a:defRPr sz="3200" b="0" cap="all"/>
            </a:lvl1pPr>
          </a:lstStyle>
          <a:p>
            <a:r>
              <a:rPr lang="en-US"/>
              <a:t>Click to edit Master title style</a:t>
            </a:r>
            <a:endParaRPr lang="en-US" dirty="0"/>
          </a:p>
        </p:txBody>
      </p:sp>
      <p:sp>
        <p:nvSpPr>
          <p:cNvPr id="3" name="Text Placeholder 2"/>
          <p:cNvSpPr>
            <a:spLocks noGrp="1"/>
          </p:cNvSpPr>
          <p:nvPr>
            <p:ph type="body" idx="1"/>
          </p:nvPr>
        </p:nvSpPr>
        <p:spPr>
          <a:xfrm>
            <a:off x="1141411" y="4343400"/>
            <a:ext cx="9906000" cy="1447800"/>
          </a:xfrm>
        </p:spPr>
        <p:txBody>
          <a:bodyPr anchor="ctr">
            <a:normAutofit/>
          </a:bodyPr>
          <a:lstStyle>
            <a:lvl1pPr marL="0" indent="0" algn="l">
              <a:buNone/>
              <a:defRPr sz="2000">
                <a:gradFill flip="none" rotWithShape="1">
                  <a:gsLst>
                    <a:gs pos="0">
                      <a:schemeClr val="tx1"/>
                    </a:gs>
                    <a:gs pos="100000">
                      <a:schemeClr val="tx1">
                        <a:lumMod val="75000"/>
                      </a:schemeClr>
                    </a:gs>
                  </a:gsLst>
                  <a:lin ang="5400000" scaled="0"/>
                  <a:tileRect/>
                </a:gra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71979B88-673D-46D4-BB04-5511FB138FCE}" type="datetimeFigureOut">
              <a:rPr lang="en-US" smtClean="0"/>
              <a:t>9/11/2019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90FF3CE-D040-4BBE-A6E4-21774AEAAD5E}" type="slidenum">
              <a:rPr lang="en-US" smtClean="0"/>
              <a:t>‹#›</a:t>
            </a:fld>
            <a:endParaRPr lang="en-US" dirty="0"/>
          </a:p>
        </p:txBody>
      </p:sp>
    </p:spTree>
    <p:extLst>
      <p:ext uri="{BB962C8B-B14F-4D97-AF65-F5344CB8AC3E}">
        <p14:creationId xmlns:p14="http://schemas.microsoft.com/office/powerpoint/2010/main" val="381688618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14" name="TextBox 13"/>
          <p:cNvSpPr txBox="1"/>
          <p:nvPr/>
        </p:nvSpPr>
        <p:spPr>
          <a:xfrm>
            <a:off x="836612" y="78682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accent1"/>
                </a:solidFill>
              </a:rPr>
              <a:t>“</a:t>
            </a:r>
          </a:p>
        </p:txBody>
      </p:sp>
      <p:sp>
        <p:nvSpPr>
          <p:cNvPr id="15" name="TextBox 14"/>
          <p:cNvSpPr txBox="1"/>
          <p:nvPr/>
        </p:nvSpPr>
        <p:spPr>
          <a:xfrm>
            <a:off x="10437812"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accent1"/>
                </a:solidFill>
              </a:rPr>
              <a:t>”</a:t>
            </a:r>
          </a:p>
        </p:txBody>
      </p:sp>
      <p:sp>
        <p:nvSpPr>
          <p:cNvPr id="2" name="Title 1"/>
          <p:cNvSpPr>
            <a:spLocks noGrp="1"/>
          </p:cNvSpPr>
          <p:nvPr>
            <p:ph type="title"/>
          </p:nvPr>
        </p:nvSpPr>
        <p:spPr>
          <a:xfrm>
            <a:off x="1446213" y="609601"/>
            <a:ext cx="9296398" cy="2743199"/>
          </a:xfrm>
        </p:spPr>
        <p:txBody>
          <a:bodyPr anchor="ctr">
            <a:normAutofit/>
          </a:bodyPr>
          <a:lstStyle>
            <a:lvl1pPr algn="l">
              <a:defRPr sz="3200" b="0" cap="all">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674812" y="3352800"/>
            <a:ext cx="8839202"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1141411" y="4343400"/>
            <a:ext cx="9906000" cy="1447800"/>
          </a:xfrm>
        </p:spPr>
        <p:txBody>
          <a:bodyPr vert="horz" lIns="91440" tIns="45720" rIns="91440" bIns="45720" rtlCol="0" anchor="ctr">
            <a:normAutofit/>
          </a:bodyPr>
          <a:lstStyle>
            <a:lvl1pPr>
              <a:buNone/>
              <a:defRPr lang="en-US" sz="2000">
                <a:gradFill flip="none" rotWithShape="1">
                  <a:gsLst>
                    <a:gs pos="0">
                      <a:schemeClr val="tx1"/>
                    </a:gs>
                    <a:gs pos="100000">
                      <a:schemeClr val="tx1">
                        <a:lumMod val="75000"/>
                      </a:schemeClr>
                    </a:gs>
                  </a:gsLst>
                  <a:lin ang="5400000" scaled="0"/>
                  <a:tileRect/>
                </a:gradFill>
              </a:defRPr>
            </a:lvl1pPr>
          </a:lstStyle>
          <a:p>
            <a:pPr marL="0" lvl="0" indent="0">
              <a:buNone/>
            </a:pPr>
            <a:r>
              <a:rPr lang="en-US"/>
              <a:t>Edit Master text styles</a:t>
            </a:r>
          </a:p>
        </p:txBody>
      </p:sp>
      <p:sp>
        <p:nvSpPr>
          <p:cNvPr id="4" name="Date Placeholder 3"/>
          <p:cNvSpPr>
            <a:spLocks noGrp="1"/>
          </p:cNvSpPr>
          <p:nvPr>
            <p:ph type="dt" sz="half" idx="10"/>
          </p:nvPr>
        </p:nvSpPr>
        <p:spPr/>
        <p:txBody>
          <a:bodyPr/>
          <a:lstStyle/>
          <a:p>
            <a:fld id="{71979B88-673D-46D4-BB04-5511FB138FCE}" type="datetimeFigureOut">
              <a:rPr lang="en-US" smtClean="0"/>
              <a:t>9/11/2019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90FF3CE-D040-4BBE-A6E4-21774AEAAD5E}" type="slidenum">
              <a:rPr lang="en-US" smtClean="0"/>
              <a:t>‹#›</a:t>
            </a:fld>
            <a:endParaRPr lang="en-US" dirty="0"/>
          </a:p>
        </p:txBody>
      </p:sp>
    </p:spTree>
    <p:extLst>
      <p:ext uri="{BB962C8B-B14F-4D97-AF65-F5344CB8AC3E}">
        <p14:creationId xmlns:p14="http://schemas.microsoft.com/office/powerpoint/2010/main" val="246243022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41412" y="3308581"/>
            <a:ext cx="9906000" cy="1468800"/>
          </a:xfrm>
        </p:spPr>
        <p:txBody>
          <a:bodyPr anchor="b">
            <a:normAutofit/>
          </a:bodyPr>
          <a:lstStyle>
            <a:lvl1pPr algn="l">
              <a:defRPr sz="3200" b="0" cap="all"/>
            </a:lvl1pPr>
          </a:lstStyle>
          <a:p>
            <a:r>
              <a:rPr lang="en-US"/>
              <a:t>Click to edit Master title style</a:t>
            </a:r>
            <a:endParaRPr lang="en-US" dirty="0"/>
          </a:p>
        </p:txBody>
      </p:sp>
      <p:sp>
        <p:nvSpPr>
          <p:cNvPr id="3" name="Text Placeholder 2"/>
          <p:cNvSpPr>
            <a:spLocks noGrp="1"/>
          </p:cNvSpPr>
          <p:nvPr>
            <p:ph type="body" idx="1"/>
          </p:nvPr>
        </p:nvSpPr>
        <p:spPr>
          <a:xfrm>
            <a:off x="1141410" y="4777381"/>
            <a:ext cx="9906001" cy="860400"/>
          </a:xfrm>
        </p:spPr>
        <p:txBody>
          <a:bodyPr vert="horz" lIns="91440" tIns="45720" rIns="91440" bIns="45720" rtlCol="0" anchor="t">
            <a:normAutofit/>
          </a:bodyPr>
          <a:lstStyle>
            <a:lvl1pPr>
              <a:defRPr lang="en-US" sz="2000">
                <a:gradFill flip="none" rotWithShape="1">
                  <a:gsLst>
                    <a:gs pos="0">
                      <a:schemeClr val="tx1"/>
                    </a:gs>
                    <a:gs pos="100000">
                      <a:schemeClr val="tx1">
                        <a:lumMod val="75000"/>
                      </a:schemeClr>
                    </a:gs>
                  </a:gsLst>
                  <a:lin ang="5400000" scaled="0"/>
                  <a:tileRect/>
                </a:gradFill>
              </a:defRPr>
            </a:lvl1pPr>
          </a:lstStyle>
          <a:p>
            <a:pPr marL="0" lvl="0" indent="0">
              <a:buNone/>
            </a:pPr>
            <a:r>
              <a:rPr lang="en-US"/>
              <a:t>Edit Master text styles</a:t>
            </a:r>
          </a:p>
        </p:txBody>
      </p:sp>
      <p:sp>
        <p:nvSpPr>
          <p:cNvPr id="4" name="Date Placeholder 3"/>
          <p:cNvSpPr>
            <a:spLocks noGrp="1"/>
          </p:cNvSpPr>
          <p:nvPr>
            <p:ph type="dt" sz="half" idx="10"/>
          </p:nvPr>
        </p:nvSpPr>
        <p:spPr/>
        <p:txBody>
          <a:bodyPr/>
          <a:lstStyle/>
          <a:p>
            <a:fld id="{71979B88-673D-46D4-BB04-5511FB138FCE}" type="datetimeFigureOut">
              <a:rPr lang="en-US" smtClean="0"/>
              <a:t>9/11/2019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90FF3CE-D040-4BBE-A6E4-21774AEAAD5E}" type="slidenum">
              <a:rPr lang="en-US" smtClean="0"/>
              <a:t>‹#›</a:t>
            </a:fld>
            <a:endParaRPr lang="en-US" dirty="0"/>
          </a:p>
        </p:txBody>
      </p:sp>
    </p:spTree>
    <p:extLst>
      <p:ext uri="{BB962C8B-B14F-4D97-AF65-F5344CB8AC3E}">
        <p14:creationId xmlns:p14="http://schemas.microsoft.com/office/powerpoint/2010/main" val="351256892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4" name="TextBox 13"/>
          <p:cNvSpPr txBox="1"/>
          <p:nvPr/>
        </p:nvSpPr>
        <p:spPr>
          <a:xfrm>
            <a:off x="836612" y="78682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accent1"/>
                </a:solidFill>
              </a:rPr>
              <a:t>“</a:t>
            </a:r>
          </a:p>
        </p:txBody>
      </p:sp>
      <p:sp>
        <p:nvSpPr>
          <p:cNvPr id="15" name="TextBox 14"/>
          <p:cNvSpPr txBox="1"/>
          <p:nvPr/>
        </p:nvSpPr>
        <p:spPr>
          <a:xfrm>
            <a:off x="10437812"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accent1"/>
                </a:solidFill>
              </a:rPr>
              <a:t>”</a:t>
            </a:r>
          </a:p>
        </p:txBody>
      </p:sp>
      <p:sp>
        <p:nvSpPr>
          <p:cNvPr id="2" name="Title 1"/>
          <p:cNvSpPr>
            <a:spLocks noGrp="1"/>
          </p:cNvSpPr>
          <p:nvPr>
            <p:ph type="title"/>
          </p:nvPr>
        </p:nvSpPr>
        <p:spPr>
          <a:xfrm>
            <a:off x="1446213" y="609601"/>
            <a:ext cx="9296398" cy="2743199"/>
          </a:xfrm>
        </p:spPr>
        <p:txBody>
          <a:bodyPr anchor="ctr">
            <a:normAutofit/>
          </a:bodyPr>
          <a:lstStyle>
            <a:lvl1pPr algn="l">
              <a:defRPr sz="3200" b="0" cap="all">
                <a:gradFill flip="none" rotWithShape="1">
                  <a:gsLst>
                    <a:gs pos="0">
                      <a:schemeClr val="tx1"/>
                    </a:gs>
                    <a:gs pos="100000">
                      <a:schemeClr val="tx1">
                        <a:lumMod val="75000"/>
                      </a:schemeClr>
                    </a:gs>
                  </a:gsLst>
                  <a:lin ang="5400000" scaled="0"/>
                  <a:tileRect/>
                </a:gra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141412" y="3886200"/>
            <a:ext cx="9906000" cy="889000"/>
          </a:xfrm>
        </p:spPr>
        <p:txBody>
          <a:bodyPr vert="horz" lIns="91440" tIns="45720" rIns="91440" bIns="45720" rtlCol="0" anchor="b">
            <a:normAutofit/>
          </a:bodyPr>
          <a:lstStyle>
            <a:lvl1pPr>
              <a:buNone/>
              <a:defRPr lang="en-US" sz="2400" b="0" cap="all" dirty="0">
                <a:ln w="3175" cmpd="sng">
                  <a:noFill/>
                </a:ln>
                <a:gradFill flip="none" rotWithShape="1">
                  <a:gsLst>
                    <a:gs pos="0">
                      <a:schemeClr val="tx1"/>
                    </a:gs>
                    <a:gs pos="100000">
                      <a:schemeClr val="tx1">
                        <a:lumMod val="75000"/>
                      </a:schemeClr>
                    </a:gs>
                  </a:gsLst>
                  <a:lin ang="5400000" scaled="0"/>
                  <a:tileRect/>
                </a:gradFill>
                <a:effectLst>
                  <a:glow rad="38100">
                    <a:schemeClr val="bg1">
                      <a:lumMod val="65000"/>
                      <a:lumOff val="35000"/>
                      <a:alpha val="40000"/>
                    </a:schemeClr>
                  </a:glow>
                  <a:outerShdw blurRad="28575" dist="38100" dir="14040000" algn="tl" rotWithShape="0">
                    <a:srgbClr val="000000">
                      <a:alpha val="25000"/>
                    </a:srgbClr>
                  </a:outerShdw>
                </a:effectLst>
              </a:defRPr>
            </a:lvl1pPr>
          </a:lstStyle>
          <a:p>
            <a:pPr marL="0" lvl="0">
              <a:spcBef>
                <a:spcPct val="0"/>
              </a:spcBef>
              <a:buNone/>
            </a:pPr>
            <a:r>
              <a:rPr lang="en-US"/>
              <a:t>Edit Master text styles</a:t>
            </a:r>
          </a:p>
        </p:txBody>
      </p:sp>
      <p:sp>
        <p:nvSpPr>
          <p:cNvPr id="3" name="Text Placeholder 2"/>
          <p:cNvSpPr>
            <a:spLocks noGrp="1"/>
          </p:cNvSpPr>
          <p:nvPr>
            <p:ph type="body" idx="1"/>
          </p:nvPr>
        </p:nvSpPr>
        <p:spPr>
          <a:xfrm>
            <a:off x="1141411" y="4775200"/>
            <a:ext cx="9906000" cy="1016000"/>
          </a:xfrm>
        </p:spPr>
        <p:txBody>
          <a:bodyPr anchor="t">
            <a:normAutofit/>
          </a:bodyPr>
          <a:lstStyle>
            <a:lvl1pPr marL="0" indent="0" algn="l">
              <a:buNone/>
              <a:defRPr sz="1800">
                <a:gradFill flip="none" rotWithShape="1">
                  <a:gsLst>
                    <a:gs pos="0">
                      <a:schemeClr val="tx1"/>
                    </a:gs>
                    <a:gs pos="100000">
                      <a:schemeClr val="tx1">
                        <a:lumMod val="75000"/>
                      </a:schemeClr>
                    </a:gs>
                  </a:gsLst>
                  <a:lin ang="5400000" scaled="0"/>
                  <a:tileRect/>
                </a:gra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71979B88-673D-46D4-BB04-5511FB138FCE}" type="datetimeFigureOut">
              <a:rPr lang="en-US" smtClean="0"/>
              <a:t>9/11/2019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90FF3CE-D040-4BBE-A6E4-21774AEAAD5E}" type="slidenum">
              <a:rPr lang="en-US" smtClean="0"/>
              <a:t>‹#›</a:t>
            </a:fld>
            <a:endParaRPr lang="en-US" dirty="0"/>
          </a:p>
        </p:txBody>
      </p:sp>
    </p:spTree>
    <p:extLst>
      <p:ext uri="{BB962C8B-B14F-4D97-AF65-F5344CB8AC3E}">
        <p14:creationId xmlns:p14="http://schemas.microsoft.com/office/powerpoint/2010/main" val="139121148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141412" y="609601"/>
            <a:ext cx="9905999" cy="2743199"/>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10" name="Text Placeholder 9"/>
          <p:cNvSpPr>
            <a:spLocks noGrp="1"/>
          </p:cNvSpPr>
          <p:nvPr>
            <p:ph type="body" sz="quarter" idx="13"/>
          </p:nvPr>
        </p:nvSpPr>
        <p:spPr>
          <a:xfrm>
            <a:off x="1141412" y="3505200"/>
            <a:ext cx="9906000" cy="838200"/>
          </a:xfrm>
        </p:spPr>
        <p:txBody>
          <a:bodyPr vert="horz" lIns="91440" tIns="45720" rIns="91440" bIns="45720" rtlCol="0" anchor="b">
            <a:normAutofit/>
          </a:bodyPr>
          <a:lstStyle>
            <a:lvl1pPr>
              <a:buNone/>
              <a:defRPr lang="en-US" sz="2800" b="0" cap="all" dirty="0">
                <a:ln w="3175" cmpd="sng">
                  <a:noFill/>
                </a:ln>
                <a:gradFill flip="none" rotWithShape="1">
                  <a:gsLst>
                    <a:gs pos="0">
                      <a:schemeClr val="tx1"/>
                    </a:gs>
                    <a:gs pos="100000">
                      <a:schemeClr val="tx1">
                        <a:lumMod val="75000"/>
                      </a:schemeClr>
                    </a:gs>
                  </a:gsLst>
                  <a:lin ang="5400000" scaled="0"/>
                  <a:tileRect/>
                </a:gradFill>
                <a:effectLst>
                  <a:glow rad="38100">
                    <a:schemeClr val="bg1">
                      <a:lumMod val="65000"/>
                      <a:lumOff val="35000"/>
                      <a:alpha val="40000"/>
                    </a:schemeClr>
                  </a:glow>
                  <a:outerShdw blurRad="28575" dist="38100" dir="14040000" algn="tl" rotWithShape="0">
                    <a:srgbClr val="000000">
                      <a:alpha val="25000"/>
                    </a:srgbClr>
                  </a:outerShdw>
                </a:effectLst>
              </a:defRPr>
            </a:lvl1pPr>
          </a:lstStyle>
          <a:p>
            <a:pPr marL="0" lvl="0">
              <a:spcBef>
                <a:spcPct val="0"/>
              </a:spcBef>
              <a:buNone/>
            </a:pPr>
            <a:r>
              <a:rPr lang="en-US"/>
              <a:t>Edit Master text styles</a:t>
            </a:r>
          </a:p>
        </p:txBody>
      </p:sp>
      <p:sp>
        <p:nvSpPr>
          <p:cNvPr id="3" name="Text Placeholder 2"/>
          <p:cNvSpPr>
            <a:spLocks noGrp="1"/>
          </p:cNvSpPr>
          <p:nvPr>
            <p:ph type="body" idx="1"/>
          </p:nvPr>
        </p:nvSpPr>
        <p:spPr>
          <a:xfrm>
            <a:off x="1141411" y="4343400"/>
            <a:ext cx="9906000" cy="1447800"/>
          </a:xfrm>
        </p:spPr>
        <p:txBody>
          <a:bodyPr anchor="t">
            <a:normAutofit/>
          </a:bodyPr>
          <a:lstStyle>
            <a:lvl1pPr marL="0" indent="0" algn="l">
              <a:buNone/>
              <a:defRPr sz="1800">
                <a:gradFill flip="none" rotWithShape="1">
                  <a:gsLst>
                    <a:gs pos="0">
                      <a:schemeClr val="tx1"/>
                    </a:gs>
                    <a:gs pos="100000">
                      <a:schemeClr val="tx1">
                        <a:lumMod val="75000"/>
                      </a:schemeClr>
                    </a:gs>
                  </a:gsLst>
                  <a:lin ang="5400000" scaled="0"/>
                  <a:tileRect/>
                </a:gra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71979B88-673D-46D4-BB04-5511FB138FCE}" type="datetimeFigureOut">
              <a:rPr lang="en-US" smtClean="0"/>
              <a:t>9/11/2019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90FF3CE-D040-4BBE-A6E4-21774AEAAD5E}" type="slidenum">
              <a:rPr lang="en-US" smtClean="0"/>
              <a:t>‹#›</a:t>
            </a:fld>
            <a:endParaRPr lang="en-US" dirty="0"/>
          </a:p>
        </p:txBody>
      </p:sp>
    </p:spTree>
    <p:extLst>
      <p:ext uri="{BB962C8B-B14F-4D97-AF65-F5344CB8AC3E}">
        <p14:creationId xmlns:p14="http://schemas.microsoft.com/office/powerpoint/2010/main" val="24459810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7" name="Title 1"/>
          <p:cNvSpPr>
            <a:spLocks noGrp="1"/>
          </p:cNvSpPr>
          <p:nvPr>
            <p:ph type="title"/>
          </p:nvPr>
        </p:nvSpPr>
        <p:spPr>
          <a:xfrm>
            <a:off x="1141413" y="609600"/>
            <a:ext cx="9905998" cy="1905000"/>
          </a:xfr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1979B88-673D-46D4-BB04-5511FB138FCE}" type="datetimeFigureOut">
              <a:rPr lang="en-US" smtClean="0"/>
              <a:t>9/11/2019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90FF3CE-D040-4BBE-A6E4-21774AEAAD5E}" type="slidenum">
              <a:rPr lang="en-US" smtClean="0"/>
              <a:t>‹#›</a:t>
            </a:fld>
            <a:endParaRPr lang="en-US" dirty="0"/>
          </a:p>
        </p:txBody>
      </p:sp>
    </p:spTree>
    <p:extLst>
      <p:ext uri="{BB962C8B-B14F-4D97-AF65-F5344CB8AC3E}">
        <p14:creationId xmlns:p14="http://schemas.microsoft.com/office/powerpoint/2010/main" val="216565743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6898" y="609599"/>
            <a:ext cx="2210514" cy="5181601"/>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141412" y="609600"/>
            <a:ext cx="7543800" cy="5181600"/>
          </a:xfrm>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1979B88-673D-46D4-BB04-5511FB138FCE}" type="datetimeFigureOut">
              <a:rPr lang="en-US" smtClean="0"/>
              <a:t>9/11/2019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90FF3CE-D040-4BBE-A6E4-21774AEAAD5E}" type="slidenum">
              <a:rPr lang="en-US" smtClean="0"/>
              <a:t>‹#›</a:t>
            </a:fld>
            <a:endParaRPr lang="en-US" dirty="0"/>
          </a:p>
        </p:txBody>
      </p:sp>
    </p:spTree>
    <p:extLst>
      <p:ext uri="{BB962C8B-B14F-4D97-AF65-F5344CB8AC3E}">
        <p14:creationId xmlns:p14="http://schemas.microsoft.com/office/powerpoint/2010/main" val="38405486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141413" y="609600"/>
            <a:ext cx="9905998" cy="190500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141413" y="2666999"/>
            <a:ext cx="9905998" cy="3124201"/>
          </a:xfrm>
          <a:prstGeom prst="rect">
            <a:avLst/>
          </a:prstGeom>
        </p:spPr>
        <p:txBody>
          <a:bodyPr vert="horz" lIns="91440" tIns="45720" rIns="91440" bIns="45720" rtlCol="0" anchor="ct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837612" y="5883275"/>
            <a:ext cx="1600200" cy="365125"/>
          </a:xfrm>
          <a:prstGeom prst="rect">
            <a:avLst/>
          </a:prstGeom>
        </p:spPr>
        <p:txBody>
          <a:bodyPr vert="horz" lIns="91440" tIns="45720" rIns="91440" bIns="45720" rtlCol="0" anchor="ctr"/>
          <a:lstStyle>
            <a:lvl1pPr algn="r">
              <a:defRPr sz="900" b="1" i="0">
                <a:solidFill>
                  <a:schemeClr val="tx1">
                    <a:lumMod val="75000"/>
                  </a:schemeClr>
                </a:solidFill>
                <a:effectLst>
                  <a:outerShdw blurRad="50800" dist="38100" dir="2700000" algn="tl" rotWithShape="0">
                    <a:srgbClr val="000000">
                      <a:alpha val="43000"/>
                    </a:srgbClr>
                  </a:outerShdw>
                </a:effectLst>
                <a:latin typeface="+mn-lt"/>
              </a:defRPr>
            </a:lvl1pPr>
          </a:lstStyle>
          <a:p>
            <a:fld id="{71979B88-673D-46D4-BB04-5511FB138FCE}" type="datetimeFigureOut">
              <a:rPr lang="en-US" smtClean="0"/>
              <a:t>9/11/2019</a:t>
            </a:fld>
            <a:endParaRPr lang="en-US" dirty="0"/>
          </a:p>
        </p:txBody>
      </p:sp>
      <p:sp>
        <p:nvSpPr>
          <p:cNvPr id="5" name="Footer Placeholder 4"/>
          <p:cNvSpPr>
            <a:spLocks noGrp="1"/>
          </p:cNvSpPr>
          <p:nvPr>
            <p:ph type="ftr" sz="quarter" idx="3"/>
          </p:nvPr>
        </p:nvSpPr>
        <p:spPr>
          <a:xfrm>
            <a:off x="1141412" y="5883275"/>
            <a:ext cx="7543800" cy="365125"/>
          </a:xfrm>
          <a:prstGeom prst="rect">
            <a:avLst/>
          </a:prstGeom>
        </p:spPr>
        <p:txBody>
          <a:bodyPr vert="horz" lIns="91440" tIns="45720" rIns="91440" bIns="45720" rtlCol="0" anchor="ctr"/>
          <a:lstStyle>
            <a:lvl1pPr algn="l">
              <a:defRPr sz="900" b="1" i="0">
                <a:solidFill>
                  <a:schemeClr val="tx1">
                    <a:lumMod val="75000"/>
                  </a:schemeClr>
                </a:solidFill>
                <a:effectLst>
                  <a:outerShdw blurRad="50800" dist="38100" dir="2700000" algn="tl" rotWithShape="0">
                    <a:srgbClr val="000000">
                      <a:alpha val="43000"/>
                    </a:srgbClr>
                  </a:outerShdw>
                </a:effectLst>
                <a:latin typeface="+mn-lt"/>
              </a:defRPr>
            </a:lvl1pPr>
          </a:lstStyle>
          <a:p>
            <a:endParaRPr lang="en-US" dirty="0"/>
          </a:p>
        </p:txBody>
      </p:sp>
      <p:sp>
        <p:nvSpPr>
          <p:cNvPr id="6" name="Slide Number Placeholder 5"/>
          <p:cNvSpPr>
            <a:spLocks noGrp="1"/>
          </p:cNvSpPr>
          <p:nvPr>
            <p:ph type="sldNum" sz="quarter" idx="4"/>
          </p:nvPr>
        </p:nvSpPr>
        <p:spPr>
          <a:xfrm>
            <a:off x="10514012" y="5883275"/>
            <a:ext cx="551167" cy="365125"/>
          </a:xfrm>
          <a:prstGeom prst="rect">
            <a:avLst/>
          </a:prstGeom>
        </p:spPr>
        <p:txBody>
          <a:bodyPr vert="horz" lIns="91440" tIns="45720" rIns="91440" bIns="45720" rtlCol="0" anchor="ctr"/>
          <a:lstStyle>
            <a:lvl1pPr algn="r">
              <a:defRPr sz="900" b="1" i="0">
                <a:solidFill>
                  <a:schemeClr val="tx1">
                    <a:lumMod val="75000"/>
                  </a:schemeClr>
                </a:solidFill>
                <a:effectLst>
                  <a:outerShdw blurRad="50800" dist="38100" dir="2700000" algn="tl" rotWithShape="0">
                    <a:srgbClr val="000000">
                      <a:alpha val="43000"/>
                    </a:srgbClr>
                  </a:outerShdw>
                </a:effectLst>
                <a:latin typeface="+mn-lt"/>
              </a:defRPr>
            </a:lvl1pPr>
          </a:lstStyle>
          <a:p>
            <a:fld id="{B90FF3CE-D040-4BBE-A6E4-21774AEAAD5E}" type="slidenum">
              <a:rPr lang="en-US" smtClean="0"/>
              <a:t>‹#›</a:t>
            </a:fld>
            <a:endParaRPr lang="en-US" dirty="0"/>
          </a:p>
        </p:txBody>
      </p:sp>
    </p:spTree>
    <p:extLst>
      <p:ext uri="{BB962C8B-B14F-4D97-AF65-F5344CB8AC3E}">
        <p14:creationId xmlns:p14="http://schemas.microsoft.com/office/powerpoint/2010/main" val="3653707489"/>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l" defTabSz="457200" rtl="0" eaLnBrk="1" latinLnBrk="0" hangingPunct="1">
        <a:spcBef>
          <a:spcPct val="0"/>
        </a:spcBef>
        <a:buNone/>
        <a:defRPr sz="3200" kern="1200" cap="all">
          <a:ln w="3175" cmpd="sng">
            <a:noFill/>
          </a:ln>
          <a:gradFill flip="none" rotWithShape="1">
            <a:gsLst>
              <a:gs pos="0">
                <a:schemeClr val="tx1"/>
              </a:gs>
              <a:gs pos="100000">
                <a:schemeClr val="tx1">
                  <a:lumMod val="65000"/>
                </a:schemeClr>
              </a:gs>
            </a:gsLst>
            <a:lin ang="5580000" scaled="0"/>
            <a:tileRect/>
          </a:gradFill>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tx1"/>
        </a:buClr>
        <a:buSzPct val="100000"/>
        <a:buFont typeface="Arial"/>
        <a:buChar char="•"/>
        <a:defRPr sz="20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100000"/>
        <a:buFont typeface="Arial"/>
        <a:buChar char="•"/>
        <a:defRPr sz="18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100000"/>
        <a:buFont typeface="Arial"/>
        <a:buChar char="•"/>
        <a:defRPr sz="16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100000"/>
        <a:buFont typeface="Arial"/>
        <a:buChar char="•"/>
        <a:defRPr sz="14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100000"/>
        <a:buFont typeface="Arial"/>
        <a:buChar char="•"/>
        <a:defRPr sz="14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1.wmv"/><Relationship Id="rId1" Type="http://schemas.microsoft.com/office/2007/relationships/media" Target="../media/media1.wmv"/><Relationship Id="rId5" Type="http://schemas.openxmlformats.org/officeDocument/2006/relationships/image" Target="../media/image3.png"/><Relationship Id="rId4"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1AA059-1529-4A2D-B6D4-8D0809421E73}"/>
              </a:ext>
            </a:extLst>
          </p:cNvPr>
          <p:cNvSpPr>
            <a:spLocks noGrp="1"/>
          </p:cNvSpPr>
          <p:nvPr>
            <p:ph type="ctrTitle"/>
          </p:nvPr>
        </p:nvSpPr>
        <p:spPr>
          <a:xfrm>
            <a:off x="1751012" y="2271712"/>
            <a:ext cx="8676222" cy="2257425"/>
          </a:xfrm>
        </p:spPr>
        <p:txBody>
          <a:bodyPr>
            <a:normAutofit/>
          </a:bodyPr>
          <a:lstStyle/>
          <a:p>
            <a:pPr algn="r"/>
            <a:r>
              <a:rPr lang="en-US" sz="3200" dirty="0"/>
              <a:t>Your</a:t>
            </a:r>
            <a:r>
              <a:rPr lang="en-US" dirty="0"/>
              <a:t> </a:t>
            </a:r>
            <a:r>
              <a:rPr lang="en-US" sz="3200" dirty="0"/>
              <a:t>Personal safety</a:t>
            </a:r>
            <a:r>
              <a:rPr lang="en-US" dirty="0"/>
              <a:t>: grooming</a:t>
            </a:r>
          </a:p>
        </p:txBody>
      </p:sp>
      <p:sp>
        <p:nvSpPr>
          <p:cNvPr id="3" name="Subtitle 2">
            <a:extLst>
              <a:ext uri="{FF2B5EF4-FFF2-40B4-BE49-F238E27FC236}">
                <a16:creationId xmlns:a16="http://schemas.microsoft.com/office/drawing/2014/main" id="{08A2DBEC-F17F-41D5-B000-BBEF7376C276}"/>
              </a:ext>
            </a:extLst>
          </p:cNvPr>
          <p:cNvSpPr>
            <a:spLocks noGrp="1"/>
          </p:cNvSpPr>
          <p:nvPr>
            <p:ph type="subTitle" idx="1"/>
          </p:nvPr>
        </p:nvSpPr>
        <p:spPr>
          <a:xfrm>
            <a:off x="1751012" y="4329112"/>
            <a:ext cx="8676222" cy="1462087"/>
          </a:xfrm>
        </p:spPr>
        <p:txBody>
          <a:bodyPr>
            <a:normAutofit/>
          </a:bodyPr>
          <a:lstStyle/>
          <a:p>
            <a:endParaRPr lang="en-US" sz="2400" dirty="0"/>
          </a:p>
          <a:p>
            <a:pPr algn="r"/>
            <a:r>
              <a:rPr lang="en-US" sz="2400" dirty="0">
                <a:solidFill>
                  <a:srgbClr val="FFFF00"/>
                </a:solidFill>
              </a:rPr>
              <a:t>Tenth grade lesson</a:t>
            </a:r>
          </a:p>
        </p:txBody>
      </p:sp>
      <p:pic>
        <p:nvPicPr>
          <p:cNvPr id="4" name="Picture 3">
            <a:extLst>
              <a:ext uri="{FF2B5EF4-FFF2-40B4-BE49-F238E27FC236}">
                <a16:creationId xmlns:a16="http://schemas.microsoft.com/office/drawing/2014/main" id="{370A85C1-CECB-4B17-BC63-AD52F06A965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37493" y="685800"/>
            <a:ext cx="3912576" cy="2848709"/>
          </a:xfrm>
          <a:prstGeom prst="rect">
            <a:avLst/>
          </a:prstGeom>
        </p:spPr>
      </p:pic>
    </p:spTree>
    <p:extLst>
      <p:ext uri="{BB962C8B-B14F-4D97-AF65-F5344CB8AC3E}">
        <p14:creationId xmlns:p14="http://schemas.microsoft.com/office/powerpoint/2010/main" val="1454489206"/>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2DD4DFE4-4F00-45F4-975B-BA792B0071CE}"/>
              </a:ext>
            </a:extLst>
          </p:cNvPr>
          <p:cNvSpPr>
            <a:spLocks noGrp="1"/>
          </p:cNvSpPr>
          <p:nvPr>
            <p:ph type="title"/>
          </p:nvPr>
        </p:nvSpPr>
        <p:spPr>
          <a:xfrm>
            <a:off x="1141413" y="457200"/>
            <a:ext cx="9906000" cy="1100138"/>
          </a:xfrm>
        </p:spPr>
        <p:txBody>
          <a:bodyPr>
            <a:normAutofit/>
          </a:bodyPr>
          <a:lstStyle/>
          <a:p>
            <a:r>
              <a:rPr lang="en-US" sz="3600" b="1" dirty="0">
                <a:solidFill>
                  <a:srgbClr val="FF0000"/>
                </a:solidFill>
              </a:rPr>
              <a:t>Basic personal safety</a:t>
            </a:r>
          </a:p>
        </p:txBody>
      </p:sp>
      <p:sp>
        <p:nvSpPr>
          <p:cNvPr id="5" name="Title 1">
            <a:extLst>
              <a:ext uri="{FF2B5EF4-FFF2-40B4-BE49-F238E27FC236}">
                <a16:creationId xmlns:a16="http://schemas.microsoft.com/office/drawing/2014/main" id="{F79EC349-AEDB-46AA-9143-2AFBE27E414D}"/>
              </a:ext>
            </a:extLst>
          </p:cNvPr>
          <p:cNvSpPr>
            <a:spLocks noGrp="1"/>
          </p:cNvSpPr>
          <p:nvPr>
            <p:ph idx="1"/>
          </p:nvPr>
        </p:nvSpPr>
        <p:spPr>
          <a:xfrm>
            <a:off x="1141413" y="1470991"/>
            <a:ext cx="9906000" cy="4412974"/>
          </a:xfrm>
        </p:spPr>
        <p:txBody>
          <a:bodyPr>
            <a:normAutofit fontScale="92500" lnSpcReduction="10000"/>
          </a:bodyPr>
          <a:lstStyle/>
          <a:p>
            <a:pPr lvl="0">
              <a:buFont typeface="Wingdings" panose="05000000000000000000" pitchFamily="2" charset="2"/>
              <a:buChar char="v"/>
            </a:pPr>
            <a:r>
              <a:rPr lang="en-US" sz="2200" dirty="0"/>
              <a:t>God created you and loves you.  God made your bodies for good purposes</a:t>
            </a:r>
          </a:p>
          <a:p>
            <a:pPr lvl="0">
              <a:buFont typeface="Wingdings" panose="05000000000000000000" pitchFamily="2" charset="2"/>
              <a:buChar char="v"/>
            </a:pPr>
            <a:r>
              <a:rPr lang="en-US" sz="2200" dirty="0"/>
              <a:t>Personal space </a:t>
            </a:r>
          </a:p>
          <a:p>
            <a:pPr>
              <a:buFont typeface="Wingdings" panose="05000000000000000000" pitchFamily="2" charset="2"/>
              <a:buChar char="v"/>
            </a:pPr>
            <a:r>
              <a:rPr lang="en-US" sz="2200" dirty="0"/>
              <a:t>The Golden Rule  </a:t>
            </a:r>
          </a:p>
          <a:p>
            <a:pPr lvl="0">
              <a:buFont typeface="Wingdings" panose="05000000000000000000" pitchFamily="2" charset="2"/>
              <a:buChar char="v"/>
            </a:pPr>
            <a:r>
              <a:rPr lang="en-US" sz="2200" dirty="0"/>
              <a:t>Safe touches, unsafe touches</a:t>
            </a:r>
          </a:p>
          <a:p>
            <a:pPr lvl="0">
              <a:buFont typeface="Wingdings" panose="05000000000000000000" pitchFamily="2" charset="2"/>
              <a:buChar char="v"/>
            </a:pPr>
            <a:r>
              <a:rPr lang="en-US" sz="2200" dirty="0"/>
              <a:t>Internal warning signs or sirens</a:t>
            </a:r>
          </a:p>
          <a:p>
            <a:pPr lvl="0">
              <a:buFont typeface="Wingdings" panose="05000000000000000000" pitchFamily="2" charset="2"/>
              <a:buChar char="v"/>
            </a:pPr>
            <a:r>
              <a:rPr lang="en-US" sz="2200" dirty="0"/>
              <a:t>If you feel unsafe or in danger, get away.  Sexually using or abusing another person is morally and legally wrong and will not be tolerated.   </a:t>
            </a:r>
          </a:p>
          <a:p>
            <a:pPr lvl="0">
              <a:buFont typeface="Wingdings" panose="05000000000000000000" pitchFamily="2" charset="2"/>
              <a:buChar char="v"/>
            </a:pPr>
            <a:r>
              <a:rPr lang="en-US" sz="2200" dirty="0"/>
              <a:t>There are adults in your life to care for and protect you. </a:t>
            </a:r>
          </a:p>
          <a:p>
            <a:pPr lvl="0">
              <a:buFont typeface="Wingdings" panose="05000000000000000000" pitchFamily="2" charset="2"/>
              <a:buChar char="v"/>
            </a:pPr>
            <a:r>
              <a:rPr lang="en-US" sz="2200" dirty="0"/>
              <a:t>Get help from one of these adults.  Keep telling and asking until you get the help you need. </a:t>
            </a:r>
          </a:p>
          <a:p>
            <a:pPr>
              <a:buFont typeface="Wingdings" panose="05000000000000000000" pitchFamily="2" charset="2"/>
              <a:buChar char="v"/>
            </a:pPr>
            <a:r>
              <a:rPr lang="en-US" sz="2200" dirty="0"/>
              <a:t>Where to go for help at our school…</a:t>
            </a:r>
          </a:p>
          <a:p>
            <a:endParaRPr lang="en-US" dirty="0"/>
          </a:p>
        </p:txBody>
      </p:sp>
    </p:spTree>
    <p:extLst>
      <p:ext uri="{BB962C8B-B14F-4D97-AF65-F5344CB8AC3E}">
        <p14:creationId xmlns:p14="http://schemas.microsoft.com/office/powerpoint/2010/main" val="2702193610"/>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5">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5">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E30A27-BA77-4FE3-BB6A-E4629F41AC67}"/>
              </a:ext>
            </a:extLst>
          </p:cNvPr>
          <p:cNvSpPr>
            <a:spLocks noGrp="1"/>
          </p:cNvSpPr>
          <p:nvPr>
            <p:ph type="title"/>
          </p:nvPr>
        </p:nvSpPr>
        <p:spPr>
          <a:xfrm>
            <a:off x="1141413" y="609600"/>
            <a:ext cx="9905998" cy="1204913"/>
          </a:xfrm>
        </p:spPr>
        <p:txBody>
          <a:bodyPr>
            <a:normAutofit/>
          </a:bodyPr>
          <a:lstStyle/>
          <a:p>
            <a:r>
              <a:rPr lang="en-US" sz="4000" b="1" dirty="0">
                <a:solidFill>
                  <a:srgbClr val="92D050"/>
                </a:solidFill>
              </a:rPr>
              <a:t>grooming</a:t>
            </a:r>
          </a:p>
        </p:txBody>
      </p:sp>
      <p:sp>
        <p:nvSpPr>
          <p:cNvPr id="3" name="Content Placeholder 2">
            <a:extLst>
              <a:ext uri="{FF2B5EF4-FFF2-40B4-BE49-F238E27FC236}">
                <a16:creationId xmlns:a16="http://schemas.microsoft.com/office/drawing/2014/main" id="{01A42F11-D044-4E21-8AD1-79FECEADBF99}"/>
              </a:ext>
            </a:extLst>
          </p:cNvPr>
          <p:cNvSpPr>
            <a:spLocks noGrp="1"/>
          </p:cNvSpPr>
          <p:nvPr>
            <p:ph idx="1"/>
          </p:nvPr>
        </p:nvSpPr>
        <p:spPr>
          <a:xfrm>
            <a:off x="1141413" y="1957389"/>
            <a:ext cx="9905998" cy="3833812"/>
          </a:xfrm>
        </p:spPr>
        <p:txBody>
          <a:bodyPr>
            <a:normAutofit/>
          </a:bodyPr>
          <a:lstStyle/>
          <a:p>
            <a:r>
              <a:rPr lang="en-US" sz="4000" dirty="0"/>
              <a:t>What is it?</a:t>
            </a:r>
          </a:p>
          <a:p>
            <a:r>
              <a:rPr lang="en-US" sz="4000" dirty="0"/>
              <a:t>Goal</a:t>
            </a:r>
          </a:p>
          <a:p>
            <a:r>
              <a:rPr lang="en-US" sz="4000" dirty="0"/>
              <a:t>The process </a:t>
            </a:r>
          </a:p>
          <a:p>
            <a:r>
              <a:rPr lang="en-US" sz="4000" dirty="0"/>
              <a:t>Why are we talking about this?</a:t>
            </a:r>
          </a:p>
        </p:txBody>
      </p:sp>
    </p:spTree>
    <p:extLst>
      <p:ext uri="{BB962C8B-B14F-4D97-AF65-F5344CB8AC3E}">
        <p14:creationId xmlns:p14="http://schemas.microsoft.com/office/powerpoint/2010/main" val="3956951351"/>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A02229-5F9D-4FD3-B7A8-FE91450FF8BC}"/>
              </a:ext>
            </a:extLst>
          </p:cNvPr>
          <p:cNvSpPr>
            <a:spLocks noGrp="1"/>
          </p:cNvSpPr>
          <p:nvPr>
            <p:ph type="title"/>
          </p:nvPr>
        </p:nvSpPr>
        <p:spPr/>
        <p:txBody>
          <a:bodyPr>
            <a:normAutofit/>
          </a:bodyPr>
          <a:lstStyle/>
          <a:p>
            <a:r>
              <a:rPr lang="en-US" sz="4000" b="1" dirty="0">
                <a:solidFill>
                  <a:srgbClr val="00B0F0"/>
                </a:solidFill>
              </a:rPr>
              <a:t>Grooming process - overview</a:t>
            </a:r>
          </a:p>
        </p:txBody>
      </p:sp>
      <p:sp>
        <p:nvSpPr>
          <p:cNvPr id="3" name="Content Placeholder 2">
            <a:extLst>
              <a:ext uri="{FF2B5EF4-FFF2-40B4-BE49-F238E27FC236}">
                <a16:creationId xmlns:a16="http://schemas.microsoft.com/office/drawing/2014/main" id="{F23BF3EE-40D9-4D7C-BE9F-B5A12E7D0413}"/>
              </a:ext>
            </a:extLst>
          </p:cNvPr>
          <p:cNvSpPr>
            <a:spLocks noGrp="1"/>
          </p:cNvSpPr>
          <p:nvPr>
            <p:ph idx="1"/>
          </p:nvPr>
        </p:nvSpPr>
        <p:spPr>
          <a:xfrm>
            <a:off x="1141413" y="2128839"/>
            <a:ext cx="9905998" cy="3662362"/>
          </a:xfrm>
        </p:spPr>
        <p:txBody>
          <a:bodyPr/>
          <a:lstStyle/>
          <a:p>
            <a:r>
              <a:rPr lang="en-US" sz="3200" dirty="0"/>
              <a:t>What the groomer looks like</a:t>
            </a:r>
          </a:p>
          <a:p>
            <a:r>
              <a:rPr lang="en-US" sz="3200" dirty="0"/>
              <a:t>The </a:t>
            </a:r>
            <a:r>
              <a:rPr lang="en-US" sz="3600" dirty="0"/>
              <a:t>victim</a:t>
            </a:r>
            <a:r>
              <a:rPr lang="en-US" sz="3200" dirty="0"/>
              <a:t>/target</a:t>
            </a:r>
          </a:p>
          <a:p>
            <a:r>
              <a:rPr lang="en-US" sz="3200" dirty="0"/>
              <a:t>Why?</a:t>
            </a:r>
          </a:p>
          <a:p>
            <a:r>
              <a:rPr lang="en-US" sz="3200" dirty="0"/>
              <a:t>Groomers use emotional and physical tools </a:t>
            </a:r>
          </a:p>
          <a:p>
            <a:endParaRPr lang="en-US" dirty="0"/>
          </a:p>
        </p:txBody>
      </p:sp>
    </p:spTree>
    <p:extLst>
      <p:ext uri="{BB962C8B-B14F-4D97-AF65-F5344CB8AC3E}">
        <p14:creationId xmlns:p14="http://schemas.microsoft.com/office/powerpoint/2010/main" val="640136371"/>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732265-2EE9-4336-8E6F-23926B6EB144}"/>
              </a:ext>
            </a:extLst>
          </p:cNvPr>
          <p:cNvSpPr>
            <a:spLocks noGrp="1"/>
          </p:cNvSpPr>
          <p:nvPr>
            <p:ph type="title"/>
          </p:nvPr>
        </p:nvSpPr>
        <p:spPr/>
        <p:txBody>
          <a:bodyPr>
            <a:normAutofit/>
          </a:bodyPr>
          <a:lstStyle/>
          <a:p>
            <a:r>
              <a:rPr lang="en-US" sz="4000" b="1" dirty="0">
                <a:solidFill>
                  <a:srgbClr val="FFC000"/>
                </a:solidFill>
              </a:rPr>
              <a:t>Grooming - timeline</a:t>
            </a:r>
          </a:p>
        </p:txBody>
      </p:sp>
      <p:sp>
        <p:nvSpPr>
          <p:cNvPr id="3" name="Content Placeholder 2">
            <a:extLst>
              <a:ext uri="{FF2B5EF4-FFF2-40B4-BE49-F238E27FC236}">
                <a16:creationId xmlns:a16="http://schemas.microsoft.com/office/drawing/2014/main" id="{54C3DABF-63FB-4EB0-AABA-AD58D5E6191B}"/>
              </a:ext>
            </a:extLst>
          </p:cNvPr>
          <p:cNvSpPr>
            <a:spLocks noGrp="1"/>
          </p:cNvSpPr>
          <p:nvPr>
            <p:ph idx="1"/>
          </p:nvPr>
        </p:nvSpPr>
        <p:spPr>
          <a:xfrm>
            <a:off x="1141413" y="2114551"/>
            <a:ext cx="9905998" cy="3676650"/>
          </a:xfrm>
        </p:spPr>
        <p:txBody>
          <a:bodyPr>
            <a:normAutofit/>
          </a:bodyPr>
          <a:lstStyle/>
          <a:p>
            <a:r>
              <a:rPr lang="en-US" sz="3600" dirty="0"/>
              <a:t>Early stage</a:t>
            </a:r>
          </a:p>
          <a:p>
            <a:r>
              <a:rPr lang="en-US" sz="3600" dirty="0"/>
              <a:t>Introduction of sexual language</a:t>
            </a:r>
          </a:p>
          <a:p>
            <a:r>
              <a:rPr lang="en-US" sz="3600" dirty="0"/>
              <a:t>Content becomes stronger</a:t>
            </a:r>
          </a:p>
          <a:p>
            <a:r>
              <a:rPr lang="en-US" sz="3600" dirty="0"/>
              <a:t>Ultimately sexual contact begins</a:t>
            </a:r>
          </a:p>
        </p:txBody>
      </p:sp>
    </p:spTree>
    <p:extLst>
      <p:ext uri="{BB962C8B-B14F-4D97-AF65-F5344CB8AC3E}">
        <p14:creationId xmlns:p14="http://schemas.microsoft.com/office/powerpoint/2010/main" val="102353579"/>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EFC3C8-CA6B-419B-B4ED-BEFC45B1E7B1}"/>
              </a:ext>
            </a:extLst>
          </p:cNvPr>
          <p:cNvSpPr>
            <a:spLocks noGrp="1"/>
          </p:cNvSpPr>
          <p:nvPr>
            <p:ph type="title"/>
          </p:nvPr>
        </p:nvSpPr>
        <p:spPr/>
        <p:txBody>
          <a:bodyPr>
            <a:normAutofit/>
          </a:bodyPr>
          <a:lstStyle/>
          <a:p>
            <a:r>
              <a:rPr lang="en-US" sz="4000" b="1" dirty="0">
                <a:solidFill>
                  <a:srgbClr val="FF0000"/>
                </a:solidFill>
              </a:rPr>
              <a:t>How groomers control</a:t>
            </a:r>
          </a:p>
        </p:txBody>
      </p:sp>
      <p:sp>
        <p:nvSpPr>
          <p:cNvPr id="3" name="Content Placeholder 2">
            <a:extLst>
              <a:ext uri="{FF2B5EF4-FFF2-40B4-BE49-F238E27FC236}">
                <a16:creationId xmlns:a16="http://schemas.microsoft.com/office/drawing/2014/main" id="{73E0773F-DAEC-4C98-9C89-B1D3264478B5}"/>
              </a:ext>
            </a:extLst>
          </p:cNvPr>
          <p:cNvSpPr>
            <a:spLocks noGrp="1"/>
          </p:cNvSpPr>
          <p:nvPr>
            <p:ph idx="1"/>
          </p:nvPr>
        </p:nvSpPr>
        <p:spPr>
          <a:xfrm>
            <a:off x="1141413" y="1871663"/>
            <a:ext cx="9905998" cy="3919537"/>
          </a:xfrm>
        </p:spPr>
        <p:txBody>
          <a:bodyPr>
            <a:normAutofit/>
          </a:bodyPr>
          <a:lstStyle/>
          <a:p>
            <a:r>
              <a:rPr lang="en-US" sz="3600" dirty="0"/>
              <a:t>Choose a target</a:t>
            </a:r>
          </a:p>
          <a:p>
            <a:r>
              <a:rPr lang="en-US" sz="3600" dirty="0"/>
              <a:t>Manipulate to gain power</a:t>
            </a:r>
          </a:p>
          <a:p>
            <a:r>
              <a:rPr lang="en-US" sz="3600" dirty="0"/>
              <a:t>Use of language, gifts and prohibited items</a:t>
            </a:r>
          </a:p>
          <a:p>
            <a:r>
              <a:rPr lang="en-US" sz="3600" dirty="0"/>
              <a:t>Language specifics</a:t>
            </a:r>
          </a:p>
        </p:txBody>
      </p:sp>
    </p:spTree>
    <p:extLst>
      <p:ext uri="{BB962C8B-B14F-4D97-AF65-F5344CB8AC3E}">
        <p14:creationId xmlns:p14="http://schemas.microsoft.com/office/powerpoint/2010/main" val="4029975537"/>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41B310-7C74-40D1-820B-93C95103B61E}"/>
              </a:ext>
            </a:extLst>
          </p:cNvPr>
          <p:cNvSpPr>
            <a:spLocks noGrp="1"/>
          </p:cNvSpPr>
          <p:nvPr>
            <p:ph type="title"/>
          </p:nvPr>
        </p:nvSpPr>
        <p:spPr>
          <a:xfrm>
            <a:off x="1141413" y="609600"/>
            <a:ext cx="9905998" cy="1204913"/>
          </a:xfrm>
        </p:spPr>
        <p:txBody>
          <a:bodyPr>
            <a:normAutofit/>
          </a:bodyPr>
          <a:lstStyle/>
          <a:p>
            <a:r>
              <a:rPr lang="en-US" sz="4000" b="1" dirty="0">
                <a:solidFill>
                  <a:srgbClr val="92D050"/>
                </a:solidFill>
              </a:rPr>
              <a:t>Signs</a:t>
            </a:r>
            <a:r>
              <a:rPr lang="en-US" sz="4400" b="1" dirty="0">
                <a:solidFill>
                  <a:srgbClr val="92D050"/>
                </a:solidFill>
              </a:rPr>
              <a:t> of a Controlling person</a:t>
            </a:r>
          </a:p>
        </p:txBody>
      </p:sp>
      <p:sp>
        <p:nvSpPr>
          <p:cNvPr id="3" name="Content Placeholder 2">
            <a:extLst>
              <a:ext uri="{FF2B5EF4-FFF2-40B4-BE49-F238E27FC236}">
                <a16:creationId xmlns:a16="http://schemas.microsoft.com/office/drawing/2014/main" id="{E1572AC5-D60A-4BE7-9392-B7098D26E518}"/>
              </a:ext>
            </a:extLst>
          </p:cNvPr>
          <p:cNvSpPr>
            <a:spLocks noGrp="1"/>
          </p:cNvSpPr>
          <p:nvPr>
            <p:ph idx="1"/>
          </p:nvPr>
        </p:nvSpPr>
        <p:spPr>
          <a:xfrm>
            <a:off x="1141413" y="2043113"/>
            <a:ext cx="9905998" cy="3748087"/>
          </a:xfrm>
        </p:spPr>
        <p:txBody>
          <a:bodyPr>
            <a:noAutofit/>
          </a:bodyPr>
          <a:lstStyle/>
          <a:p>
            <a:r>
              <a:rPr lang="en-US" sz="3200" dirty="0"/>
              <a:t>Tells you how to dress, how to spend time or money, who to befriend</a:t>
            </a:r>
          </a:p>
          <a:p>
            <a:r>
              <a:rPr lang="en-US" sz="3200" dirty="0"/>
              <a:t>Makes demands or gives orders</a:t>
            </a:r>
          </a:p>
          <a:p>
            <a:r>
              <a:rPr lang="en-US" sz="3200" dirty="0"/>
              <a:t>Uses  force, violence, anger, harassment or threats</a:t>
            </a:r>
          </a:p>
          <a:p>
            <a:r>
              <a:rPr lang="en-US" sz="3200" dirty="0"/>
              <a:t>Secrecy &amp; gifts</a:t>
            </a:r>
          </a:p>
          <a:p>
            <a:r>
              <a:rPr lang="en-US" sz="3200" dirty="0"/>
              <a:t>Isolates victim from others; refuses to listen</a:t>
            </a:r>
          </a:p>
        </p:txBody>
      </p:sp>
    </p:spTree>
    <p:extLst>
      <p:ext uri="{BB962C8B-B14F-4D97-AF65-F5344CB8AC3E}">
        <p14:creationId xmlns:p14="http://schemas.microsoft.com/office/powerpoint/2010/main" val="4089317320"/>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BA429E-4615-4EAD-938C-CD49663C5100}"/>
              </a:ext>
            </a:extLst>
          </p:cNvPr>
          <p:cNvSpPr>
            <a:spLocks noGrp="1"/>
          </p:cNvSpPr>
          <p:nvPr>
            <p:ph type="title"/>
          </p:nvPr>
        </p:nvSpPr>
        <p:spPr>
          <a:xfrm>
            <a:off x="1141413" y="609600"/>
            <a:ext cx="9905998" cy="1533525"/>
          </a:xfrm>
        </p:spPr>
        <p:txBody>
          <a:bodyPr>
            <a:normAutofit/>
          </a:bodyPr>
          <a:lstStyle/>
          <a:p>
            <a:r>
              <a:rPr lang="en-US" sz="4000" b="1" dirty="0">
                <a:solidFill>
                  <a:srgbClr val="FFFF00"/>
                </a:solidFill>
              </a:rPr>
              <a:t>Grooming – impact on victim</a:t>
            </a:r>
          </a:p>
        </p:txBody>
      </p:sp>
      <p:sp>
        <p:nvSpPr>
          <p:cNvPr id="3" name="Content Placeholder 2">
            <a:extLst>
              <a:ext uri="{FF2B5EF4-FFF2-40B4-BE49-F238E27FC236}">
                <a16:creationId xmlns:a16="http://schemas.microsoft.com/office/drawing/2014/main" id="{E1CB6FB4-7394-4ACA-9017-C454675B8081}"/>
              </a:ext>
            </a:extLst>
          </p:cNvPr>
          <p:cNvSpPr>
            <a:spLocks noGrp="1"/>
          </p:cNvSpPr>
          <p:nvPr>
            <p:ph idx="1"/>
          </p:nvPr>
        </p:nvSpPr>
        <p:spPr>
          <a:xfrm>
            <a:off x="1141413" y="1971675"/>
            <a:ext cx="9905998" cy="3819525"/>
          </a:xfrm>
        </p:spPr>
        <p:txBody>
          <a:bodyPr>
            <a:normAutofit/>
          </a:bodyPr>
          <a:lstStyle/>
          <a:p>
            <a:pPr marL="457200" indent="-457200">
              <a:buFont typeface="+mj-lt"/>
              <a:buAutoNum type="arabicPeriod"/>
            </a:pPr>
            <a:r>
              <a:rPr lang="en-US" sz="3600" dirty="0"/>
              <a:t>Emotional pain, devastation, hurt</a:t>
            </a:r>
          </a:p>
          <a:p>
            <a:pPr marL="457200" indent="-457200">
              <a:buFont typeface="+mj-lt"/>
              <a:buAutoNum type="arabicPeriod"/>
            </a:pPr>
            <a:r>
              <a:rPr lang="en-US" sz="3600" dirty="0"/>
              <a:t>Loss of security, dignity, sense of self-worth</a:t>
            </a:r>
          </a:p>
          <a:p>
            <a:pPr marL="457200" indent="-457200">
              <a:buFont typeface="+mj-lt"/>
              <a:buAutoNum type="arabicPeriod"/>
            </a:pPr>
            <a:r>
              <a:rPr lang="en-US" sz="3600" dirty="0"/>
              <a:t>Depression</a:t>
            </a:r>
          </a:p>
          <a:p>
            <a:pPr marL="457200" indent="-457200">
              <a:buFont typeface="+mj-lt"/>
              <a:buAutoNum type="arabicPeriod"/>
            </a:pPr>
            <a:r>
              <a:rPr lang="en-US" sz="3600" dirty="0"/>
              <a:t>Other relationships</a:t>
            </a:r>
          </a:p>
          <a:p>
            <a:pPr marL="457200" indent="-457200">
              <a:buFont typeface="+mj-lt"/>
              <a:buAutoNum type="arabicPeriod"/>
            </a:pPr>
            <a:r>
              <a:rPr lang="en-US" sz="3600" dirty="0"/>
              <a:t>Coping with pain</a:t>
            </a:r>
          </a:p>
        </p:txBody>
      </p:sp>
    </p:spTree>
    <p:extLst>
      <p:ext uri="{BB962C8B-B14F-4D97-AF65-F5344CB8AC3E}">
        <p14:creationId xmlns:p14="http://schemas.microsoft.com/office/powerpoint/2010/main" val="446588478"/>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urvivor Diaries 2000k">
            <a:hlinkClick r:id="" action="ppaction://media"/>
            <a:extLst>
              <a:ext uri="{FF2B5EF4-FFF2-40B4-BE49-F238E27FC236}">
                <a16:creationId xmlns:a16="http://schemas.microsoft.com/office/drawing/2014/main" id="{D2572A87-1DF3-49BD-A14D-C1A47B6CEF96}"/>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2438400" y="1371600"/>
            <a:ext cx="7315200" cy="4114800"/>
          </a:xfrm>
          <a:prstGeom prst="rect">
            <a:avLst/>
          </a:prstGeom>
        </p:spPr>
      </p:pic>
    </p:spTree>
    <p:extLst>
      <p:ext uri="{BB962C8B-B14F-4D97-AF65-F5344CB8AC3E}">
        <p14:creationId xmlns:p14="http://schemas.microsoft.com/office/powerpoint/2010/main" val="11136070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64063"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fullScrn="1">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A18640-99C8-464A-8A0F-AC6A0870C96A}"/>
              </a:ext>
            </a:extLst>
          </p:cNvPr>
          <p:cNvSpPr>
            <a:spLocks noGrp="1"/>
          </p:cNvSpPr>
          <p:nvPr>
            <p:ph type="title"/>
          </p:nvPr>
        </p:nvSpPr>
        <p:spPr>
          <a:xfrm>
            <a:off x="1141413" y="609600"/>
            <a:ext cx="9905998" cy="1404938"/>
          </a:xfrm>
        </p:spPr>
        <p:txBody>
          <a:bodyPr>
            <a:normAutofit/>
          </a:bodyPr>
          <a:lstStyle/>
          <a:p>
            <a:r>
              <a:rPr lang="en-US" sz="4000" b="1" dirty="0">
                <a:solidFill>
                  <a:srgbClr val="00B0F0"/>
                </a:solidFill>
              </a:rPr>
              <a:t>Protecting yourself </a:t>
            </a:r>
          </a:p>
        </p:txBody>
      </p:sp>
      <p:sp>
        <p:nvSpPr>
          <p:cNvPr id="3" name="Content Placeholder 2">
            <a:extLst>
              <a:ext uri="{FF2B5EF4-FFF2-40B4-BE49-F238E27FC236}">
                <a16:creationId xmlns:a16="http://schemas.microsoft.com/office/drawing/2014/main" id="{06BC6B69-9690-4970-8A6D-951CE9D219AB}"/>
              </a:ext>
            </a:extLst>
          </p:cNvPr>
          <p:cNvSpPr>
            <a:spLocks noGrp="1"/>
          </p:cNvSpPr>
          <p:nvPr>
            <p:ph idx="1"/>
          </p:nvPr>
        </p:nvSpPr>
        <p:spPr>
          <a:xfrm>
            <a:off x="1141413" y="1928813"/>
            <a:ext cx="9905998" cy="4429125"/>
          </a:xfrm>
        </p:spPr>
        <p:txBody>
          <a:bodyPr numCol="2">
            <a:normAutofit fontScale="62500" lnSpcReduction="20000"/>
          </a:bodyPr>
          <a:lstStyle/>
          <a:p>
            <a:r>
              <a:rPr lang="en-US" sz="4600" dirty="0"/>
              <a:t>recognize language used by others to control you</a:t>
            </a:r>
          </a:p>
          <a:p>
            <a:r>
              <a:rPr lang="en-US" sz="4600" dirty="0"/>
              <a:t>Identify tactics of groomers </a:t>
            </a:r>
          </a:p>
          <a:p>
            <a:pPr lvl="1"/>
            <a:r>
              <a:rPr lang="en-US" sz="4000" dirty="0"/>
              <a:t>Jealousy &amp;possessiveness</a:t>
            </a:r>
          </a:p>
          <a:p>
            <a:pPr lvl="1"/>
            <a:r>
              <a:rPr lang="en-US" sz="4000" dirty="0"/>
              <a:t>Insecurity</a:t>
            </a:r>
          </a:p>
          <a:p>
            <a:pPr lvl="1"/>
            <a:r>
              <a:rPr lang="en-US" sz="4000" dirty="0"/>
              <a:t>Anger</a:t>
            </a:r>
          </a:p>
          <a:p>
            <a:pPr lvl="1"/>
            <a:endParaRPr lang="en-US" sz="4000" dirty="0"/>
          </a:p>
          <a:p>
            <a:pPr lvl="1"/>
            <a:endParaRPr lang="en-US" sz="4000" dirty="0"/>
          </a:p>
          <a:p>
            <a:pPr lvl="1"/>
            <a:endParaRPr lang="en-US" sz="4000" dirty="0"/>
          </a:p>
          <a:p>
            <a:pPr lvl="1"/>
            <a:endParaRPr lang="en-US" sz="4000" dirty="0"/>
          </a:p>
          <a:p>
            <a:pPr lvl="1"/>
            <a:endParaRPr lang="en-US" sz="4000" dirty="0"/>
          </a:p>
          <a:p>
            <a:pPr lvl="1"/>
            <a:endParaRPr lang="en-US" sz="4000" dirty="0"/>
          </a:p>
          <a:p>
            <a:pPr lvl="1"/>
            <a:endParaRPr lang="en-US" sz="4000" dirty="0"/>
          </a:p>
          <a:p>
            <a:pPr lvl="1"/>
            <a:r>
              <a:rPr lang="en-US" sz="4000" dirty="0"/>
              <a:t>Accusations</a:t>
            </a:r>
          </a:p>
          <a:p>
            <a:pPr lvl="1"/>
            <a:r>
              <a:rPr lang="en-US" sz="4000" dirty="0"/>
              <a:t>Flattery</a:t>
            </a:r>
          </a:p>
          <a:p>
            <a:pPr lvl="1"/>
            <a:r>
              <a:rPr lang="en-US" sz="4000" dirty="0"/>
              <a:t>Status</a:t>
            </a:r>
          </a:p>
          <a:p>
            <a:pPr lvl="1"/>
            <a:r>
              <a:rPr lang="en-US" sz="4000" dirty="0"/>
              <a:t>Bribery</a:t>
            </a:r>
          </a:p>
          <a:p>
            <a:pPr lvl="1"/>
            <a:r>
              <a:rPr lang="en-US" sz="4000" dirty="0"/>
              <a:t>control</a:t>
            </a:r>
          </a:p>
          <a:p>
            <a:endParaRPr lang="en-US" dirty="0"/>
          </a:p>
        </p:txBody>
      </p:sp>
    </p:spTree>
    <p:extLst>
      <p:ext uri="{BB962C8B-B14F-4D97-AF65-F5344CB8AC3E}">
        <p14:creationId xmlns:p14="http://schemas.microsoft.com/office/powerpoint/2010/main" val="3924793108"/>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13" end="13"/>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14" end="14"/>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15" end="15"/>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
                                            <p:txEl>
                                              <p:pRg st="16" end="1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7A78D4-C73F-4ABF-BD00-D7004DCCACDA}"/>
              </a:ext>
            </a:extLst>
          </p:cNvPr>
          <p:cNvSpPr>
            <a:spLocks noGrp="1"/>
          </p:cNvSpPr>
          <p:nvPr>
            <p:ph type="title"/>
          </p:nvPr>
        </p:nvSpPr>
        <p:spPr>
          <a:xfrm>
            <a:off x="1141413" y="609600"/>
            <a:ext cx="9905998" cy="1233488"/>
          </a:xfrm>
        </p:spPr>
        <p:txBody>
          <a:bodyPr>
            <a:normAutofit/>
          </a:bodyPr>
          <a:lstStyle/>
          <a:p>
            <a:r>
              <a:rPr lang="en-US" sz="4000" b="1" dirty="0">
                <a:solidFill>
                  <a:srgbClr val="FFC000"/>
                </a:solidFill>
              </a:rPr>
              <a:t>Protecting yourself </a:t>
            </a:r>
          </a:p>
        </p:txBody>
      </p:sp>
      <p:sp>
        <p:nvSpPr>
          <p:cNvPr id="3" name="Content Placeholder 2">
            <a:extLst>
              <a:ext uri="{FF2B5EF4-FFF2-40B4-BE49-F238E27FC236}">
                <a16:creationId xmlns:a16="http://schemas.microsoft.com/office/drawing/2014/main" id="{C516BCD5-814F-492A-9B9B-93E4A5333915}"/>
              </a:ext>
            </a:extLst>
          </p:cNvPr>
          <p:cNvSpPr>
            <a:spLocks noGrp="1"/>
          </p:cNvSpPr>
          <p:nvPr>
            <p:ph idx="1"/>
          </p:nvPr>
        </p:nvSpPr>
        <p:spPr>
          <a:xfrm>
            <a:off x="1141413" y="1900239"/>
            <a:ext cx="9905998" cy="3890962"/>
          </a:xfrm>
        </p:spPr>
        <p:txBody>
          <a:bodyPr>
            <a:normAutofit lnSpcReduction="10000"/>
          </a:bodyPr>
          <a:lstStyle/>
          <a:p>
            <a:r>
              <a:rPr lang="en-US" sz="2800" dirty="0"/>
              <a:t>Learn and use good communication</a:t>
            </a:r>
          </a:p>
          <a:p>
            <a:r>
              <a:rPr lang="en-US" sz="2800" dirty="0"/>
              <a:t>Don’t blame yourself, make excuses or give in</a:t>
            </a:r>
          </a:p>
          <a:p>
            <a:r>
              <a:rPr lang="en-US" sz="2800" dirty="0"/>
              <a:t>Right to disobey certain people</a:t>
            </a:r>
          </a:p>
          <a:p>
            <a:r>
              <a:rPr lang="en-US" sz="2800" dirty="0"/>
              <a:t>Create healthy relationships</a:t>
            </a:r>
          </a:p>
          <a:p>
            <a:r>
              <a:rPr lang="en-US" sz="2800" dirty="0"/>
              <a:t>Know adults who can help</a:t>
            </a:r>
          </a:p>
          <a:p>
            <a:r>
              <a:rPr lang="en-US" sz="2800" dirty="0"/>
              <a:t>Learn how to deal with negative emotions or feelings</a:t>
            </a:r>
          </a:p>
          <a:p>
            <a:pPr lvl="1"/>
            <a:r>
              <a:rPr lang="en-US" sz="2600" dirty="0"/>
              <a:t>Name it; claim it; tame it</a:t>
            </a:r>
          </a:p>
          <a:p>
            <a:endParaRPr lang="en-US" dirty="0"/>
          </a:p>
        </p:txBody>
      </p:sp>
    </p:spTree>
    <p:extLst>
      <p:ext uri="{BB962C8B-B14F-4D97-AF65-F5344CB8AC3E}">
        <p14:creationId xmlns:p14="http://schemas.microsoft.com/office/powerpoint/2010/main" val="478649306"/>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0EB71D-F534-4AA8-9D3A-17F98D647E16}"/>
              </a:ext>
            </a:extLst>
          </p:cNvPr>
          <p:cNvSpPr>
            <a:spLocks noGrp="1"/>
          </p:cNvSpPr>
          <p:nvPr>
            <p:ph type="title"/>
          </p:nvPr>
        </p:nvSpPr>
        <p:spPr>
          <a:xfrm>
            <a:off x="1141413" y="609600"/>
            <a:ext cx="9905998" cy="1004888"/>
          </a:xfrm>
        </p:spPr>
        <p:txBody>
          <a:bodyPr>
            <a:normAutofit/>
          </a:bodyPr>
          <a:lstStyle/>
          <a:p>
            <a:r>
              <a:rPr lang="en-US" sz="4000" b="1" dirty="0">
                <a:solidFill>
                  <a:srgbClr val="FFFF00"/>
                </a:solidFill>
              </a:rPr>
              <a:t>Protecting</a:t>
            </a:r>
            <a:r>
              <a:rPr lang="en-US" sz="4000" b="1" dirty="0"/>
              <a:t> </a:t>
            </a:r>
            <a:r>
              <a:rPr lang="en-US" sz="4000" b="1" dirty="0">
                <a:solidFill>
                  <a:srgbClr val="FFFF00"/>
                </a:solidFill>
              </a:rPr>
              <a:t>yourself</a:t>
            </a:r>
          </a:p>
        </p:txBody>
      </p:sp>
      <p:sp>
        <p:nvSpPr>
          <p:cNvPr id="3" name="Content Placeholder 2">
            <a:extLst>
              <a:ext uri="{FF2B5EF4-FFF2-40B4-BE49-F238E27FC236}">
                <a16:creationId xmlns:a16="http://schemas.microsoft.com/office/drawing/2014/main" id="{A01C1E5E-FC28-4D2F-B1B5-D5F1B3FAD7F4}"/>
              </a:ext>
            </a:extLst>
          </p:cNvPr>
          <p:cNvSpPr>
            <a:spLocks noGrp="1"/>
          </p:cNvSpPr>
          <p:nvPr>
            <p:ph idx="1"/>
          </p:nvPr>
        </p:nvSpPr>
        <p:spPr>
          <a:xfrm>
            <a:off x="1141413" y="1743075"/>
            <a:ext cx="9905998" cy="4048125"/>
          </a:xfrm>
        </p:spPr>
        <p:txBody>
          <a:bodyPr>
            <a:normAutofit fontScale="92500" lnSpcReduction="10000"/>
          </a:bodyPr>
          <a:lstStyle/>
          <a:p>
            <a:pPr lvl="0"/>
            <a:r>
              <a:rPr lang="en-US" sz="2800" dirty="0">
                <a:effectLst/>
              </a:rPr>
              <a:t>It all matters.   </a:t>
            </a:r>
          </a:p>
          <a:p>
            <a:pPr lvl="0"/>
            <a:r>
              <a:rPr lang="en-US" sz="2800" dirty="0">
                <a:effectLst/>
              </a:rPr>
              <a:t>Examine and screen your thoughts</a:t>
            </a:r>
          </a:p>
          <a:p>
            <a:r>
              <a:rPr lang="en-US" sz="2800" dirty="0">
                <a:effectLst/>
              </a:rPr>
              <a:t>Because your thoughts become your words</a:t>
            </a:r>
          </a:p>
          <a:p>
            <a:r>
              <a:rPr lang="en-US" sz="2800" dirty="0">
                <a:effectLst/>
              </a:rPr>
              <a:t>Your words become your actions</a:t>
            </a:r>
          </a:p>
          <a:p>
            <a:r>
              <a:rPr lang="en-US" sz="2800" dirty="0">
                <a:effectLst/>
              </a:rPr>
              <a:t>Your actions become your habits</a:t>
            </a:r>
          </a:p>
          <a:p>
            <a:r>
              <a:rPr lang="en-US" sz="2800" dirty="0">
                <a:effectLst/>
              </a:rPr>
              <a:t>Your habits become your character</a:t>
            </a:r>
          </a:p>
          <a:p>
            <a:r>
              <a:rPr lang="en-US" sz="2800" dirty="0">
                <a:effectLst/>
              </a:rPr>
              <a:t>And your character helps you become the person you are meant to be</a:t>
            </a:r>
          </a:p>
          <a:p>
            <a:endParaRPr lang="en-US" dirty="0"/>
          </a:p>
        </p:txBody>
      </p:sp>
    </p:spTree>
    <p:extLst>
      <p:ext uri="{BB962C8B-B14F-4D97-AF65-F5344CB8AC3E}">
        <p14:creationId xmlns:p14="http://schemas.microsoft.com/office/powerpoint/2010/main" val="3508553026"/>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A8FEFB-C98C-4A22-A4CC-054E2E79D630}"/>
              </a:ext>
            </a:extLst>
          </p:cNvPr>
          <p:cNvSpPr>
            <a:spLocks noGrp="1"/>
          </p:cNvSpPr>
          <p:nvPr>
            <p:ph type="title"/>
          </p:nvPr>
        </p:nvSpPr>
        <p:spPr/>
        <p:txBody>
          <a:bodyPr/>
          <a:lstStyle/>
          <a:p>
            <a:r>
              <a:rPr lang="en-US" sz="4000" b="1" dirty="0"/>
              <a:t>Why does this matter?</a:t>
            </a:r>
          </a:p>
        </p:txBody>
      </p:sp>
      <p:sp>
        <p:nvSpPr>
          <p:cNvPr id="3" name="Content Placeholder 2">
            <a:extLst>
              <a:ext uri="{FF2B5EF4-FFF2-40B4-BE49-F238E27FC236}">
                <a16:creationId xmlns:a16="http://schemas.microsoft.com/office/drawing/2014/main" id="{0DE57820-D7EB-4942-8F58-1962812180BF}"/>
              </a:ext>
            </a:extLst>
          </p:cNvPr>
          <p:cNvSpPr>
            <a:spLocks noGrp="1"/>
          </p:cNvSpPr>
          <p:nvPr>
            <p:ph idx="1"/>
          </p:nvPr>
        </p:nvSpPr>
        <p:spPr>
          <a:xfrm>
            <a:off x="1141413" y="2443163"/>
            <a:ext cx="9905998" cy="3348037"/>
          </a:xfrm>
        </p:spPr>
        <p:txBody>
          <a:bodyPr>
            <a:normAutofit/>
          </a:bodyPr>
          <a:lstStyle/>
          <a:p>
            <a:r>
              <a:rPr lang="en-US" sz="3200" dirty="0"/>
              <a:t>Because you matter.</a:t>
            </a:r>
          </a:p>
          <a:p>
            <a:r>
              <a:rPr lang="en-US" sz="3200" dirty="0"/>
              <a:t>You are a child of god, created for a life of love and friendship with god and others.</a:t>
            </a:r>
          </a:p>
        </p:txBody>
      </p:sp>
    </p:spTree>
    <p:extLst>
      <p:ext uri="{BB962C8B-B14F-4D97-AF65-F5344CB8AC3E}">
        <p14:creationId xmlns:p14="http://schemas.microsoft.com/office/powerpoint/2010/main" val="2120878188"/>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esh">
  <a:themeElements>
    <a:clrScheme name="Mesh">
      <a:dk1>
        <a:sysClr val="windowText" lastClr="000000"/>
      </a:dk1>
      <a:lt1>
        <a:sysClr val="window" lastClr="FFFFFF"/>
      </a:lt1>
      <a:dk2>
        <a:srgbClr val="363D46"/>
      </a:dk2>
      <a:lt2>
        <a:srgbClr val="EBEBEB"/>
      </a:lt2>
      <a:accent1>
        <a:srgbClr val="6F6F6F"/>
      </a:accent1>
      <a:accent2>
        <a:srgbClr val="BFBFA5"/>
      </a:accent2>
      <a:accent3>
        <a:srgbClr val="DCD084"/>
      </a:accent3>
      <a:accent4>
        <a:srgbClr val="E7BF5F"/>
      </a:accent4>
      <a:accent5>
        <a:srgbClr val="E9A039"/>
      </a:accent5>
      <a:accent6>
        <a:srgbClr val="CF7133"/>
      </a:accent6>
      <a:hlink>
        <a:srgbClr val="F28943"/>
      </a:hlink>
      <a:folHlink>
        <a:srgbClr val="F1B76C"/>
      </a:folHlink>
    </a:clrScheme>
    <a:fontScheme name="Mesh">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Mesh">
      <a:fillStyleLst>
        <a:solidFill>
          <a:schemeClr val="phClr"/>
        </a:solidFill>
        <a:gradFill rotWithShape="1">
          <a:gsLst>
            <a:gs pos="0">
              <a:schemeClr val="phClr">
                <a:tint val="60000"/>
                <a:lumMod val="110000"/>
              </a:schemeClr>
            </a:gs>
            <a:gs pos="100000">
              <a:schemeClr val="phClr">
                <a:tint val="82000"/>
              </a:schemeClr>
            </a:gs>
          </a:gsLst>
          <a:lin ang="5400000" scaled="0"/>
        </a:gradFill>
        <a:gradFill rotWithShape="1">
          <a:gsLst>
            <a:gs pos="0">
              <a:schemeClr val="phClr">
                <a:tint val="96000"/>
                <a:lumMod val="104000"/>
              </a:schemeClr>
            </a:gs>
            <a:gs pos="100000">
              <a:schemeClr val="phClr">
                <a:shade val="84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innerShdw blurRad="50800" dist="25400" dir="13500000">
              <a:srgbClr val="000000">
                <a:alpha val="55000"/>
              </a:srgbClr>
            </a:innerShdw>
          </a:effectLst>
        </a:effectStyle>
        <a:effectStyle>
          <a:effectLst>
            <a:outerShdw blurRad="50800" dist="38100" dir="5400000" rotWithShape="0">
              <a:srgbClr val="000000">
                <a:alpha val="60000"/>
              </a:srgbClr>
            </a:outerShdw>
          </a:effectLst>
          <a:scene3d>
            <a:camera prst="orthographicFront">
              <a:rot lat="0" lon="0" rev="0"/>
            </a:camera>
            <a:lightRig rig="threePt" dir="tl"/>
          </a:scene3d>
          <a:sp3d>
            <a:bevelT w="25400" h="25400" prst="slope"/>
          </a:sp3d>
        </a:effectStyle>
      </a:effectStyleLst>
      <a:bgFillStyleLst>
        <a:solidFill>
          <a:schemeClr val="phClr"/>
        </a:solidFill>
        <a:gradFill rotWithShape="1">
          <a:gsLst>
            <a:gs pos="0">
              <a:schemeClr val="phClr">
                <a:tint val="90000"/>
                <a:lumMod val="110000"/>
              </a:schemeClr>
            </a:gs>
            <a:gs pos="100000">
              <a:schemeClr val="phClr">
                <a:shade val="64000"/>
                <a:lumMod val="98000"/>
              </a:schemeClr>
            </a:gs>
          </a:gsLst>
          <a:lin ang="5400000" scaled="0"/>
        </a:gradFill>
        <a:blipFill rotWithShape="1">
          <a:blip xmlns:r="http://schemas.openxmlformats.org/officeDocument/2006/relationships" r:embed="rId1">
            <a:duotone>
              <a:schemeClr val="phClr">
                <a:shade val="28000"/>
                <a:satMod val="94000"/>
                <a:lumMod val="20000"/>
              </a:schemeClr>
              <a:schemeClr val="phClr">
                <a:tint val="94000"/>
                <a:shade val="84000"/>
                <a:satMod val="148000"/>
                <a:lumMod val="114000"/>
              </a:schemeClr>
            </a:duotone>
          </a:blip>
          <a:stretch/>
        </a:blipFill>
      </a:bgFillStyleLst>
    </a:fmtScheme>
  </a:themeElements>
  <a:objectDefaults/>
  <a:extraClrSchemeLst/>
  <a:extLst>
    <a:ext uri="{05A4C25C-085E-4340-85A3-A5531E510DB2}">
      <thm15:themeFamily xmlns:thm15="http://schemas.microsoft.com/office/thememl/2012/main" name="Mesh" id="{789EC3FE-34FD-429C-9918-760025E6C145}" vid="{B8BE45C0-8141-4D58-8C71-A009BC26FBBB}"/>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TM03457485[[fn=Mesh]]</Template>
  <TotalTime>571</TotalTime>
  <Words>1335</Words>
  <Application>Microsoft Office PowerPoint</Application>
  <PresentationFormat>Widescreen</PresentationFormat>
  <Paragraphs>274</Paragraphs>
  <Slides>13</Slides>
  <Notes>13</Notes>
  <HiddenSlides>0</HiddenSlides>
  <MMClips>1</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13</vt:i4>
      </vt:variant>
    </vt:vector>
  </HeadingPairs>
  <TitlesOfParts>
    <vt:vector size="18" baseType="lpstr">
      <vt:lpstr>Arial</vt:lpstr>
      <vt:lpstr>Calibri</vt:lpstr>
      <vt:lpstr>Century Gothic</vt:lpstr>
      <vt:lpstr>Wingdings</vt:lpstr>
      <vt:lpstr>Mesh</vt:lpstr>
      <vt:lpstr>Your Personal safety: grooming</vt:lpstr>
      <vt:lpstr>Basic personal safety</vt:lpstr>
      <vt:lpstr>grooming</vt:lpstr>
      <vt:lpstr>Grooming process - overview</vt:lpstr>
      <vt:lpstr>Grooming - timeline</vt:lpstr>
      <vt:lpstr>How groomers control</vt:lpstr>
      <vt:lpstr>Signs of a Controlling person</vt:lpstr>
      <vt:lpstr>Grooming – impact on victim</vt:lpstr>
      <vt:lpstr>PowerPoint Presentation</vt:lpstr>
      <vt:lpstr>Protecting yourself </vt:lpstr>
      <vt:lpstr>Protecting yourself </vt:lpstr>
      <vt:lpstr>Protecting yourself</vt:lpstr>
      <vt:lpstr>Why does this matter?</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Your Personal safety: grooming</dc:title>
  <dc:creator>Catherine Cicchiello</dc:creator>
  <cp:lastModifiedBy>Catherine Cicchiello</cp:lastModifiedBy>
  <cp:revision>50</cp:revision>
  <dcterms:created xsi:type="dcterms:W3CDTF">2018-07-21T00:33:48Z</dcterms:created>
  <dcterms:modified xsi:type="dcterms:W3CDTF">2019-09-11T23:47:58Z</dcterms:modified>
</cp:coreProperties>
</file>