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7" r:id="rId6"/>
    <p:sldId id="268" r:id="rId7"/>
    <p:sldId id="260" r:id="rId8"/>
    <p:sldId id="262" r:id="rId9"/>
    <p:sldId id="263" r:id="rId10"/>
    <p:sldId id="269" r:id="rId11"/>
    <p:sldId id="264" r:id="rId12"/>
    <p:sldId id="261" r:id="rId13"/>
    <p:sldId id="265" r:id="rId14"/>
    <p:sldId id="266"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66667" autoAdjust="0"/>
  </p:normalViewPr>
  <p:slideViewPr>
    <p:cSldViewPr snapToGrid="0">
      <p:cViewPr varScale="1">
        <p:scale>
          <a:sx n="60" d="100"/>
          <a:sy n="60" d="100"/>
        </p:scale>
        <p:origin x="1590" y="66"/>
      </p:cViewPr>
      <p:guideLst/>
    </p:cSldViewPr>
  </p:slideViewPr>
  <p:notesTextViewPr>
    <p:cViewPr>
      <p:scale>
        <a:sx n="1" d="1"/>
        <a:sy n="1" d="1"/>
      </p:scale>
      <p:origin x="0" y="0"/>
    </p:cViewPr>
  </p:notesTextViewPr>
  <p:notesViewPr>
    <p:cSldViewPr snapToGrid="0">
      <p:cViewPr varScale="1">
        <p:scale>
          <a:sx n="66" d="100"/>
          <a:sy n="66" d="100"/>
        </p:scale>
        <p:origin x="313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63EAD-F7EF-4B9C-9373-9BBBACF04C6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DRAFT</a:t>
            </a:r>
          </a:p>
        </p:txBody>
      </p:sp>
      <p:sp>
        <p:nvSpPr>
          <p:cNvPr id="3" name="Date Placeholder 2">
            <a:extLst>
              <a:ext uri="{FF2B5EF4-FFF2-40B4-BE49-F238E27FC236}">
                <a16:creationId xmlns:a16="http://schemas.microsoft.com/office/drawing/2014/main" id="{67ACA175-FED2-41C0-8BEC-9349A7D9F84A}"/>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B8AFCA4-E72F-4643-93C5-A88BD7E594BC}" type="datetimeFigureOut">
              <a:rPr lang="en-US" smtClean="0"/>
              <a:t>8/28/2019</a:t>
            </a:fld>
            <a:endParaRPr lang="en-US"/>
          </a:p>
        </p:txBody>
      </p:sp>
      <p:sp>
        <p:nvSpPr>
          <p:cNvPr id="4" name="Footer Placeholder 3">
            <a:extLst>
              <a:ext uri="{FF2B5EF4-FFF2-40B4-BE49-F238E27FC236}">
                <a16:creationId xmlns:a16="http://schemas.microsoft.com/office/drawing/2014/main" id="{91937FDB-5B5C-44F0-B846-07B16201F85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Safe Environment Training - 12th grade</a:t>
            </a:r>
          </a:p>
        </p:txBody>
      </p:sp>
      <p:sp>
        <p:nvSpPr>
          <p:cNvPr id="5" name="Slide Number Placeholder 4">
            <a:extLst>
              <a:ext uri="{FF2B5EF4-FFF2-40B4-BE49-F238E27FC236}">
                <a16:creationId xmlns:a16="http://schemas.microsoft.com/office/drawing/2014/main" id="{0677B0E8-1077-4BF9-859C-3F216C44C24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6F9B77E-3D14-4977-9E7E-42899FAF2B59}" type="slidenum">
              <a:rPr lang="en-US" smtClean="0"/>
              <a:t>‹#›</a:t>
            </a:fld>
            <a:endParaRPr lang="en-US"/>
          </a:p>
        </p:txBody>
      </p:sp>
    </p:spTree>
    <p:extLst>
      <p:ext uri="{BB962C8B-B14F-4D97-AF65-F5344CB8AC3E}">
        <p14:creationId xmlns:p14="http://schemas.microsoft.com/office/powerpoint/2010/main" val="130378555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2000"/>
            </a:lvl1pPr>
          </a:lstStyle>
          <a:p>
            <a:r>
              <a:rPr lang="en-US" dirty="0"/>
              <a:t>DRAFT</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3517F3A-F8F3-4DB3-8BA4-50A37EB3E1ED}" type="datetimeFigureOut">
              <a:rPr lang="en-US" smtClean="0"/>
              <a:t>8/28/2019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a:t>Safe Environment Training - 12th grade</a:t>
            </a:r>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F3C8C89-957A-40E2-90AA-C44FA5DC587C}" type="slidenum">
              <a:rPr lang="en-US" smtClean="0"/>
              <a:t>‹#›</a:t>
            </a:fld>
            <a:endParaRPr lang="en-US" dirty="0"/>
          </a:p>
        </p:txBody>
      </p:sp>
    </p:spTree>
    <p:extLst>
      <p:ext uri="{BB962C8B-B14F-4D97-AF65-F5344CB8AC3E}">
        <p14:creationId xmlns:p14="http://schemas.microsoft.com/office/powerpoint/2010/main" val="54915708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iga.in.gov/legislative/laws/2018/ic/titles/005/"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iga.in.gov/legislative/laws/2018/ic/titles/025/"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kern="1200" dirty="0">
                <a:solidFill>
                  <a:schemeClr val="tx1"/>
                </a:solidFill>
                <a:effectLst/>
                <a:latin typeface="+mn-lt"/>
                <a:ea typeface="+mn-ea"/>
                <a:cs typeface="+mn-cs"/>
              </a:rPr>
              <a:t>Preséntese y a cualquier otro personal que esté presente para ayudar con la presentación.</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Guíe al grupo en oración.</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Explique el propósito de esta lección:</a:t>
            </a:r>
            <a:endParaRPr lang="en-US" sz="1200" kern="1200" dirty="0">
              <a:solidFill>
                <a:schemeClr val="tx1"/>
              </a:solidFill>
              <a:effectLst/>
              <a:latin typeface="+mn-lt"/>
              <a:ea typeface="+mn-ea"/>
              <a:cs typeface="+mn-cs"/>
            </a:endParaRPr>
          </a:p>
          <a:p>
            <a:r>
              <a:rPr lang="es-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u="sng" kern="1200" dirty="0">
                <a:solidFill>
                  <a:schemeClr val="tx1"/>
                </a:solidFill>
                <a:effectLst/>
                <a:latin typeface="+mn-lt"/>
                <a:ea typeface="+mn-ea"/>
                <a:cs typeface="+mn-cs"/>
              </a:rPr>
              <a:t>Objetivos de la sesión de capacitación:</a:t>
            </a:r>
            <a:endParaRPr lang="en-US" sz="1200" kern="1200" dirty="0">
              <a:solidFill>
                <a:schemeClr val="tx1"/>
              </a:solidFill>
              <a:effectLst/>
              <a:latin typeface="+mn-lt"/>
              <a:ea typeface="+mn-ea"/>
              <a:cs typeface="+mn-cs"/>
            </a:endParaRPr>
          </a:p>
          <a:p>
            <a:pPr lvl="0"/>
            <a:r>
              <a:rPr lang="es-US" sz="1200" kern="1200" dirty="0">
                <a:solidFill>
                  <a:schemeClr val="tx1"/>
                </a:solidFill>
                <a:effectLst/>
                <a:latin typeface="+mn-lt"/>
                <a:ea typeface="+mn-ea"/>
                <a:cs typeface="+mn-cs"/>
              </a:rPr>
              <a:t>1. Revisar las lecciones básicas de seguridad personal que aprendieron en la escuela primaria católica</a:t>
            </a:r>
            <a:endParaRPr lang="en-US" sz="1200" kern="1200" dirty="0">
              <a:solidFill>
                <a:schemeClr val="tx1"/>
              </a:solidFill>
              <a:effectLst/>
              <a:latin typeface="+mn-lt"/>
              <a:ea typeface="+mn-ea"/>
              <a:cs typeface="+mn-cs"/>
            </a:endParaRPr>
          </a:p>
          <a:p>
            <a:pPr lvl="0"/>
            <a:r>
              <a:rPr lang="es-US" sz="1200" kern="1200" dirty="0">
                <a:solidFill>
                  <a:schemeClr val="tx1"/>
                </a:solidFill>
                <a:effectLst/>
                <a:latin typeface="+mn-lt"/>
                <a:ea typeface="+mn-ea"/>
                <a:cs typeface="+mn-cs"/>
              </a:rPr>
              <a:t>2. Las consecuencias legales de cumplir 18 años de edad</a:t>
            </a:r>
            <a:endParaRPr lang="en-US" sz="1200" kern="1200" dirty="0">
              <a:solidFill>
                <a:schemeClr val="tx1"/>
              </a:solidFill>
              <a:effectLst/>
              <a:latin typeface="+mn-lt"/>
              <a:ea typeface="+mn-ea"/>
              <a:cs typeface="+mn-cs"/>
            </a:endParaRPr>
          </a:p>
          <a:p>
            <a:pPr lvl="0"/>
            <a:r>
              <a:rPr lang="es-US" sz="1200" kern="1200" dirty="0">
                <a:solidFill>
                  <a:schemeClr val="tx1"/>
                </a:solidFill>
                <a:effectLst/>
                <a:latin typeface="+mn-lt"/>
                <a:ea typeface="+mn-ea"/>
                <a:cs typeface="+mn-cs"/>
              </a:rPr>
              <a:t>3. Explicar y sobre la cultura de enamoramiento de los adultos jóvenes en la universidad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 Definir el acoso sexual</a:t>
            </a:r>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a:t>
            </a:fld>
            <a:endParaRPr lang="en-US" dirty="0"/>
          </a:p>
        </p:txBody>
      </p:sp>
      <p:sp>
        <p:nvSpPr>
          <p:cNvPr id="5" name="Footer Placeholder 4">
            <a:extLst>
              <a:ext uri="{FF2B5EF4-FFF2-40B4-BE49-F238E27FC236}">
                <a16:creationId xmlns:a16="http://schemas.microsoft.com/office/drawing/2014/main" id="{655B79C0-6672-45E0-99BE-D88C89A35BA1}"/>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E1D4C2EA-FAC5-483E-ABF0-6FCDFC2E4935}"/>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98800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sng" kern="1200" dirty="0">
                <a:solidFill>
                  <a:schemeClr val="tx1"/>
                </a:solidFill>
                <a:effectLst/>
                <a:latin typeface="+mn-lt"/>
                <a:ea typeface="+mn-ea"/>
                <a:cs typeface="+mn-cs"/>
              </a:rPr>
              <a:t>Revisar las lecciones básicas de seguridad personal que aprendieron en la escuela primaria católica</a:t>
            </a:r>
            <a:r>
              <a:rPr lang="es-US" sz="1200" u="sng"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Dios los creó y los ama.  </a:t>
            </a:r>
            <a:r>
              <a:rPr lang="en-US" sz="1200" kern="1200" dirty="0">
                <a:solidFill>
                  <a:schemeClr val="tx1"/>
                </a:solidFill>
                <a:effectLst/>
                <a:latin typeface="+mn-lt"/>
                <a:ea typeface="+mn-ea"/>
                <a:cs typeface="+mn-cs"/>
              </a:rPr>
              <a:t>Dios creó tu cuerpo.</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Cada uno de ustedes tiene un espacio personal que debe ser respetado por los demás.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Deben tratarse a sí mismos y a los demás con respeto y cuidado (la regla de oro).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Algunos toques son seguros, otros poco seguros.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Tienen señales de advertencia internas o sirenas que les hacen saber cuándo están en peligro.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Si alguna vez están en peligro, no están siendo respetados, o están siendo tocados de una manera peligrosa, deben alejarse.  Abusar o usar sexualmente a una persona es moral y legalmente incorrecto y no será tolerado.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Hay adultos en sus vidas para cuidarlos y protegerlos.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Consigan la ayuda de uno de estos adultos.  Sigan contando y pidiendo hasta que consigan la ayuda que necesitan.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US" sz="1200" kern="1200" dirty="0">
                <a:solidFill>
                  <a:schemeClr val="tx1"/>
                </a:solidFill>
                <a:effectLst/>
                <a:latin typeface="+mn-lt"/>
                <a:ea typeface="+mn-ea"/>
                <a:cs typeface="+mn-cs"/>
              </a:rPr>
              <a:t>Dónde ir a pedir ayuda en nuestra escuela… </a:t>
            </a:r>
            <a:r>
              <a:rPr lang="en-US" sz="1200" kern="1200" dirty="0">
                <a:solidFill>
                  <a:schemeClr val="tx1"/>
                </a:solidFill>
                <a:effectLst/>
                <a:latin typeface="+mn-lt"/>
                <a:ea typeface="+mn-ea"/>
                <a:cs typeface="+mn-cs"/>
              </a:rPr>
              <a:t>(escribir los nombres)</a:t>
            </a:r>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2</a:t>
            </a:fld>
            <a:endParaRPr lang="en-US" dirty="0"/>
          </a:p>
        </p:txBody>
      </p:sp>
      <p:sp>
        <p:nvSpPr>
          <p:cNvPr id="5" name="Footer Placeholder 4">
            <a:extLst>
              <a:ext uri="{FF2B5EF4-FFF2-40B4-BE49-F238E27FC236}">
                <a16:creationId xmlns:a16="http://schemas.microsoft.com/office/drawing/2014/main" id="{FA2BC038-A8BA-4846-9A8F-B6E0A3A96D44}"/>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C93E46E2-3A01-439F-BCDE-63316561288B}"/>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47947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dirty="0">
                <a:solidFill>
                  <a:schemeClr val="tx1"/>
                </a:solidFill>
                <a:effectLst/>
                <a:latin typeface="+mn-lt"/>
                <a:ea typeface="+mn-ea"/>
                <a:cs typeface="+mn-cs"/>
              </a:rPr>
              <a:t>Consecuencias legales de cumplir 18 años de edad</a:t>
            </a:r>
            <a:endParaRPr lang="en-US" sz="1200" b="1"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Ahora que eres un adulto legal son diferentes las posibles consecuencias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Las desventuras juveniles legales que una vez pudieron haber sido enfrentadas con la furia de los padres y un sermón severo de la policía local pueden llevar a la cárcel a uno de 18 años de edad. Ya sea lanzando papel higiénico en los árboles del vecino o hurtando artículos baratos, puede que previamente hayas recibido sólo una palmadita en la mano por estos actos, pero tan pronto como te conviertas en un adulto oficial, el juego cambia completamente. Incluso algunos cargos menores de posesión de drogas que pueden haber sido pasados por alto a los 17 pueden ser la causa de entrar a la cárcel a los 18.</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Una vez que te conviertas en un adulto, cualquier violación de la ley penal o civil resultará en que te traten como un adulto legal.   Tu nombre no estará protegido del público.   Serás el único responsable de tus acciones.  Por ejemplo, el sextear (</a:t>
            </a:r>
            <a:r>
              <a:rPr lang="es-US" sz="1200" kern="1200" dirty="0" err="1">
                <a:solidFill>
                  <a:schemeClr val="tx1"/>
                </a:solidFill>
                <a:effectLst/>
                <a:latin typeface="+mn-lt"/>
                <a:ea typeface="+mn-ea"/>
                <a:cs typeface="+mn-cs"/>
              </a:rPr>
              <a:t>sexting</a:t>
            </a:r>
            <a:r>
              <a:rPr lang="es-US" sz="1200" kern="1200" dirty="0">
                <a:solidFill>
                  <a:schemeClr val="tx1"/>
                </a:solidFill>
                <a:effectLst/>
                <a:latin typeface="+mn-lt"/>
                <a:ea typeface="+mn-ea"/>
                <a:cs typeface="+mn-cs"/>
              </a:rPr>
              <a:t>) es ilegal en todos los Estados.  "Sextear", se define como "enviar fotos desnudas, sexuales o indecentes (o ' selfis ') usando una computadora, teléfono móvil u otro dispositivo móvil." En algunos casos, también puede incluir mensajes escritos o incluso videos.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Ley de Indiana: fotografiar o difundir imágenes de alguien menor de 18 años de conducta sexual es un delito de Clase C, y las sanciones incluyen al menos dos (y hasta ocho) años de cárcel, una multa de hasta $10.000, o ambas. Es un delito grave de Clase D poseer imágenes sexuales de un niño menor de 16 años de edad. Las sanciones incluyen al menos seis meses de cárcel (y hasta tres años de prisión), una multa de hasta $10.000, o ambas. Sin embargo, los menores pueden estar sujetos a penas diferentes o reducidas cuando son juzgados en un tribunal de menores, donde los jueces tienen una mayor discreción con la condena.</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A los 18 años, serás juzgado como adulto; tu expediente criminal estará disponible y podrá ser visto por empleadores, universidades u otros si buscan legalmente.  Hay consecuencias por tus acciones.</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Este es solo un ejemplo. Las circunstancias también afectarán el conducir bajo la influencia del alcohol, posesión de drogas ilegales, robo, y cualquier otra actividad ilegal.</a:t>
            </a:r>
            <a:endParaRPr lang="en-US" dirty="0"/>
          </a:p>
          <a:p>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3</a:t>
            </a:fld>
            <a:endParaRPr lang="en-US" dirty="0"/>
          </a:p>
        </p:txBody>
      </p:sp>
      <p:sp>
        <p:nvSpPr>
          <p:cNvPr id="5" name="Footer Placeholder 4">
            <a:extLst>
              <a:ext uri="{FF2B5EF4-FFF2-40B4-BE49-F238E27FC236}">
                <a16:creationId xmlns:a16="http://schemas.microsoft.com/office/drawing/2014/main" id="{990ACF81-968F-4919-8A80-D7DB487B85F9}"/>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22758746-730B-4209-AE97-E54A7A3BF1FF}"/>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468812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dirty="0">
                <a:solidFill>
                  <a:schemeClr val="tx1"/>
                </a:solidFill>
                <a:effectLst/>
                <a:latin typeface="+mn-lt"/>
                <a:ea typeface="+mn-ea"/>
                <a:cs typeface="+mn-cs"/>
              </a:rPr>
              <a:t>La cultura universitaria de enamoramiento de los adultos jóvenes</a:t>
            </a:r>
            <a:endParaRPr lang="en-US" sz="1200" b="1"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La actitud generalizada que muestran en los medios de comunicación no es útil o saludable.   La cultura del "enganche" (Hook-up) es aquella en la que dos adultos no se toman el tiempo de conocerse el uno al otro como amigos. Tampoco llegan a conocerse intelectual, emocional o espiritualmente.  No desarrollan el sentido de afecto hacia el otro y hacia las necesidades del otro.   Más bien, la mentalidad es disfrutar de una aventura sexual rápida con el fin de cumplir con algún deseo físico. Muchas personas cubren cualquier sentimiento de dolor y pérdida con alardes, pero las heridas emocionales están por dentro y pueden ser profundas.</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Es muy difícil ser contracultural. Sin embargo, Jesús fue muy contracultural en su vida. Amaba a los pecadores y salía con los desechados. Saca fuerza y consuelo de él.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El protegerte en las relaciones de enamoramiento es muy importante.   Si bien que se necesita una cierta cantidad de vulnerabilidad emocional para comenzar una relación de enamoramiento, el mejor curso de acción es ir lentamente.  Conviértanse en buenos amigos saliendo en citas.  Aprende todo sobre la persona: mente, espíritu, emociones y cuerpo.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“El mejor amor es un amor lento.”  </a:t>
            </a:r>
            <a:r>
              <a:rPr lang="es-US" sz="1200" i="1" kern="1200" dirty="0">
                <a:solidFill>
                  <a:schemeClr val="tx1"/>
                </a:solidFill>
                <a:effectLst/>
                <a:latin typeface="+mn-lt"/>
                <a:ea typeface="+mn-ea"/>
                <a:cs typeface="+mn-cs"/>
              </a:rPr>
              <a:t>Reverendísimo John M. </a:t>
            </a:r>
            <a:r>
              <a:rPr lang="es-US" sz="1200" i="1" kern="1200" dirty="0" err="1">
                <a:solidFill>
                  <a:schemeClr val="tx1"/>
                </a:solidFill>
                <a:effectLst/>
                <a:latin typeface="+mn-lt"/>
                <a:ea typeface="+mn-ea"/>
                <a:cs typeface="+mn-cs"/>
              </a:rPr>
              <a:t>D’Arcy</a:t>
            </a:r>
            <a:endParaRPr lang="en-US" dirty="0"/>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4</a:t>
            </a:fld>
            <a:endParaRPr lang="en-US" dirty="0"/>
          </a:p>
        </p:txBody>
      </p:sp>
      <p:sp>
        <p:nvSpPr>
          <p:cNvPr id="5" name="Footer Placeholder 4">
            <a:extLst>
              <a:ext uri="{FF2B5EF4-FFF2-40B4-BE49-F238E27FC236}">
                <a16:creationId xmlns:a16="http://schemas.microsoft.com/office/drawing/2014/main" id="{B0010FDF-B138-4C5C-B72D-D67A691D7244}"/>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905CE3C2-8289-423A-9CB4-BDE49064FC3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850859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kern="1200" dirty="0">
                <a:solidFill>
                  <a:schemeClr val="tx1"/>
                </a:solidFill>
                <a:effectLst/>
                <a:latin typeface="+mn-lt"/>
                <a:ea typeface="+mn-ea"/>
                <a:cs typeface="+mn-cs"/>
              </a:rPr>
              <a:t>Acoso</a:t>
            </a:r>
            <a:endParaRPr lang="en-US" sz="1400" b="1" kern="1200" dirty="0">
              <a:solidFill>
                <a:schemeClr val="tx1"/>
              </a:solidFill>
              <a:effectLst/>
              <a:latin typeface="+mn-lt"/>
              <a:ea typeface="+mn-ea"/>
              <a:cs typeface="+mn-cs"/>
            </a:endParaRPr>
          </a:p>
          <a:p>
            <a:r>
              <a:rPr lang="es-US" sz="1200" b="1"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El acoso, agresión y el abuso se llevan a cabo cuando el perpetrador se aprovecha de otro aprovechando de la diferencia de poder entre ellos.  Muchas relaciones no tienen una distribución de poder igual, por ejemplo, profesor – estudiante, entrenador – jugador, padre – hijo, jefe – empleado.   </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En estas relaciones, es responsabilidad de la persona con más poder hacer crecer a la otra persona y ayudarle alcanzar los objetivos de la actividad que comparten.</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Las formas más leves de acoso si no son cuestionadas, pueden conducir a un acoso, agresión o abuso más grave.</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s-US" sz="1200" u="sng" kern="1200" dirty="0">
                <a:solidFill>
                  <a:schemeClr val="tx1"/>
                </a:solidFill>
                <a:effectLst/>
                <a:latin typeface="+mn-lt"/>
                <a:ea typeface="+mn-ea"/>
                <a:cs typeface="+mn-cs"/>
              </a:rPr>
              <a:t>Acoso sexual</a:t>
            </a:r>
            <a:r>
              <a:rPr lang="es-US" sz="1200" kern="1200" dirty="0">
                <a:solidFill>
                  <a:schemeClr val="tx1"/>
                </a:solidFill>
                <a:effectLst/>
                <a:latin typeface="+mn-lt"/>
                <a:ea typeface="+mn-ea"/>
                <a:cs typeface="+mn-cs"/>
              </a:rPr>
              <a:t> – definición de la EEOC de los Estados Unidos (Comisión de Igualdad de Oportunidades de Empleo -- </a:t>
            </a:r>
            <a:r>
              <a:rPr lang="es-US" sz="1200" kern="1200" dirty="0" err="1">
                <a:solidFill>
                  <a:schemeClr val="tx1"/>
                </a:solidFill>
                <a:effectLst/>
                <a:latin typeface="+mn-lt"/>
                <a:ea typeface="+mn-ea"/>
                <a:cs typeface="+mn-cs"/>
              </a:rPr>
              <a:t>United</a:t>
            </a:r>
            <a:r>
              <a:rPr lang="es-US" sz="1200" kern="1200" dirty="0">
                <a:solidFill>
                  <a:schemeClr val="tx1"/>
                </a:solidFill>
                <a:effectLst/>
                <a:latin typeface="+mn-lt"/>
                <a:ea typeface="+mn-ea"/>
                <a:cs typeface="+mn-cs"/>
              </a:rPr>
              <a:t> </a:t>
            </a:r>
            <a:r>
              <a:rPr lang="es-US" sz="1200" kern="1200" dirty="0" err="1">
                <a:solidFill>
                  <a:schemeClr val="tx1"/>
                </a:solidFill>
                <a:effectLst/>
                <a:latin typeface="+mn-lt"/>
                <a:ea typeface="+mn-ea"/>
                <a:cs typeface="+mn-cs"/>
              </a:rPr>
              <a:t>States</a:t>
            </a:r>
            <a:r>
              <a:rPr lang="es-US" sz="1200" kern="1200" dirty="0">
                <a:solidFill>
                  <a:schemeClr val="tx1"/>
                </a:solidFill>
                <a:effectLst/>
                <a:latin typeface="+mn-lt"/>
                <a:ea typeface="+mn-ea"/>
                <a:cs typeface="+mn-cs"/>
              </a:rPr>
              <a:t> </a:t>
            </a:r>
            <a:r>
              <a:rPr lang="es-US" sz="1200" kern="1200" dirty="0" err="1">
                <a:solidFill>
                  <a:schemeClr val="tx1"/>
                </a:solidFill>
                <a:effectLst/>
                <a:latin typeface="+mn-lt"/>
                <a:ea typeface="+mn-ea"/>
                <a:cs typeface="+mn-cs"/>
              </a:rPr>
              <a:t>Equal</a:t>
            </a:r>
            <a:r>
              <a:rPr lang="es-US" sz="1200" kern="1200" dirty="0">
                <a:solidFill>
                  <a:schemeClr val="tx1"/>
                </a:solidFill>
                <a:effectLst/>
                <a:latin typeface="+mn-lt"/>
                <a:ea typeface="+mn-ea"/>
                <a:cs typeface="+mn-cs"/>
              </a:rPr>
              <a:t> </a:t>
            </a:r>
            <a:r>
              <a:rPr lang="es-US" sz="1200" kern="1200" dirty="0" err="1">
                <a:solidFill>
                  <a:schemeClr val="tx1"/>
                </a:solidFill>
                <a:effectLst/>
                <a:latin typeface="+mn-lt"/>
                <a:ea typeface="+mn-ea"/>
                <a:cs typeface="+mn-cs"/>
              </a:rPr>
              <a:t>Employment</a:t>
            </a:r>
            <a:r>
              <a:rPr lang="es-US" sz="1200" kern="1200" dirty="0">
                <a:solidFill>
                  <a:schemeClr val="tx1"/>
                </a:solidFill>
                <a:effectLst/>
                <a:latin typeface="+mn-lt"/>
                <a:ea typeface="+mn-ea"/>
                <a:cs typeface="+mn-cs"/>
              </a:rPr>
              <a:t> </a:t>
            </a:r>
            <a:r>
              <a:rPr lang="es-US" sz="1200" kern="1200" dirty="0" err="1">
                <a:solidFill>
                  <a:schemeClr val="tx1"/>
                </a:solidFill>
                <a:effectLst/>
                <a:latin typeface="+mn-lt"/>
                <a:ea typeface="+mn-ea"/>
                <a:cs typeface="+mn-cs"/>
              </a:rPr>
              <a:t>Opportunity</a:t>
            </a:r>
            <a:r>
              <a:rPr lang="es-US" sz="1200" kern="1200" dirty="0">
                <a:solidFill>
                  <a:schemeClr val="tx1"/>
                </a:solidFill>
                <a:effectLst/>
                <a:latin typeface="+mn-lt"/>
                <a:ea typeface="+mn-ea"/>
                <a:cs typeface="+mn-cs"/>
              </a:rPr>
              <a:t> </a:t>
            </a:r>
            <a:r>
              <a:rPr lang="es-US" sz="1200" kern="1200" dirty="0" err="1">
                <a:solidFill>
                  <a:schemeClr val="tx1"/>
                </a:solidFill>
                <a:effectLst/>
                <a:latin typeface="+mn-lt"/>
                <a:ea typeface="+mn-ea"/>
                <a:cs typeface="+mn-cs"/>
              </a:rPr>
              <a:t>Commission</a:t>
            </a:r>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Comentarios ofensivos sobre el sexo de una persona, avances sexuales no bienvenidos, solicitudes de favores sexuales o conductas sexuales no bienvenidas</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Te hace sentir incómodo, asustado y/o confundido</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Interfiere con tus habilidades en la escuela, extracurriculares, o el trabajo</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Difieren de coquetear, hacer payasadas u otros comportamientos que te gustan o disfrutas</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No son reportados – la mayoría de las veces la víctima se avergüenza de reportar, tiene miedo de que nadie le creerá, o le da miedo la retribución</a:t>
            </a:r>
            <a:r>
              <a:rPr lang="en-US" dirty="0"/>
              <a:t> </a:t>
            </a:r>
          </a:p>
          <a:p>
            <a:endParaRPr lang="en-US" dirty="0"/>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- 12th grade</a:t>
            </a:r>
            <a:endParaRPr lang="en-US" dirty="0"/>
          </a:p>
        </p:txBody>
      </p:sp>
      <p:sp>
        <p:nvSpPr>
          <p:cNvPr id="6" name="Slide Number Placeholder 5"/>
          <p:cNvSpPr>
            <a:spLocks noGrp="1"/>
          </p:cNvSpPr>
          <p:nvPr>
            <p:ph type="sldNum" sz="quarter" idx="5"/>
          </p:nvPr>
        </p:nvSpPr>
        <p:spPr/>
        <p:txBody>
          <a:bodyPr/>
          <a:lstStyle/>
          <a:p>
            <a:fld id="{6F3C8C89-957A-40E2-90AA-C44FA5DC587C}" type="slidenum">
              <a:rPr lang="en-US" smtClean="0"/>
              <a:t>5</a:t>
            </a:fld>
            <a:endParaRPr lang="en-US" dirty="0"/>
          </a:p>
        </p:txBody>
      </p:sp>
    </p:spTree>
    <p:extLst>
      <p:ext uri="{BB962C8B-B14F-4D97-AF65-F5344CB8AC3E}">
        <p14:creationId xmlns:p14="http://schemas.microsoft.com/office/powerpoint/2010/main" val="230693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El acoso sexual es:</a:t>
            </a:r>
          </a:p>
          <a:p>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Ilegal</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A veces es considerado más como una cuestión de derechos civiles que un acto criminal, especialmente con las formas más leves de acoso, como el acoso sexual verbal</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Infringe el título VII de la ley de derechos civiles de 1964</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Puede ser verbal: chistes, comentarios, rumores o comentarios sobre tu cuerpo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Puede ser físico: agarrar, frotar, exhibicionismo, tocar, mostrar el trasero (</a:t>
            </a:r>
            <a:r>
              <a:rPr lang="es-US" sz="1200" kern="1200" dirty="0" err="1">
                <a:solidFill>
                  <a:schemeClr val="tx1"/>
                </a:solidFill>
                <a:effectLst/>
                <a:latin typeface="+mn-lt"/>
                <a:ea typeface="+mn-ea"/>
                <a:cs typeface="+mn-cs"/>
              </a:rPr>
              <a:t>mooning</a:t>
            </a:r>
            <a:r>
              <a:rPr lang="es-US" sz="1200" kern="1200" dirty="0">
                <a:solidFill>
                  <a:schemeClr val="tx1"/>
                </a:solidFill>
                <a:effectLst/>
                <a:latin typeface="+mn-lt"/>
                <a:ea typeface="+mn-ea"/>
                <a:cs typeface="+mn-cs"/>
              </a:rPr>
              <a:t>), pellizcar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US" sz="1200" kern="1200" dirty="0">
                <a:solidFill>
                  <a:schemeClr val="tx1"/>
                </a:solidFill>
                <a:effectLst/>
                <a:latin typeface="+mn-lt"/>
                <a:ea typeface="+mn-ea"/>
                <a:cs typeface="+mn-cs"/>
              </a:rPr>
              <a:t>Puede ser visual: gestos obscenos, exhibiciones de imágenes desnudas, imagen de objetos relacionados con el sexo</a:t>
            </a:r>
            <a:endParaRPr lang="en-US" dirty="0"/>
          </a:p>
          <a:p>
            <a:pPr marL="171450" indent="-171450">
              <a:buFont typeface="Arial" panose="020B0604020202020204" pitchFamily="34" charset="0"/>
              <a:buChar char="•"/>
            </a:pPr>
            <a:endParaRPr lang="en-US" dirty="0"/>
          </a:p>
          <a:p>
            <a:endParaRPr lang="en-US" dirty="0"/>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- 12th grade</a:t>
            </a:r>
            <a:endParaRPr lang="en-US" dirty="0"/>
          </a:p>
        </p:txBody>
      </p:sp>
      <p:sp>
        <p:nvSpPr>
          <p:cNvPr id="6" name="Slide Number Placeholder 5"/>
          <p:cNvSpPr>
            <a:spLocks noGrp="1"/>
          </p:cNvSpPr>
          <p:nvPr>
            <p:ph type="sldNum" sz="quarter" idx="5"/>
          </p:nvPr>
        </p:nvSpPr>
        <p:spPr/>
        <p:txBody>
          <a:bodyPr/>
          <a:lstStyle/>
          <a:p>
            <a:fld id="{6F3C8C89-957A-40E2-90AA-C44FA5DC587C}" type="slidenum">
              <a:rPr lang="en-US" smtClean="0"/>
              <a:t>6</a:t>
            </a:fld>
            <a:endParaRPr lang="en-US" dirty="0"/>
          </a:p>
        </p:txBody>
      </p:sp>
    </p:spTree>
    <p:extLst>
      <p:ext uri="{BB962C8B-B14F-4D97-AF65-F5344CB8AC3E}">
        <p14:creationId xmlns:p14="http://schemas.microsoft.com/office/powerpoint/2010/main" val="2452858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Acoso Sexual </a:t>
            </a:r>
            <a:endParaRPr lang="en-US" dirty="0"/>
          </a:p>
          <a:p>
            <a:r>
              <a:rPr lang="en-US" b="1" dirty="0"/>
              <a:t> </a:t>
            </a:r>
            <a:endParaRPr lang="en-US" dirty="0"/>
          </a:p>
          <a:p>
            <a:r>
              <a:rPr lang="es-US" sz="1200" u="sng" kern="1200" dirty="0">
                <a:solidFill>
                  <a:schemeClr val="tx1"/>
                </a:solidFill>
                <a:effectLst/>
                <a:latin typeface="+mn-lt"/>
                <a:ea typeface="+mn-ea"/>
                <a:cs typeface="+mn-cs"/>
              </a:rPr>
              <a:t>Hay dos tipos de acoso sexual: quid pro quo y ambiente hostil</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Quid pro quo – definido como un favor o una ventaja concedida o esperada a cambio de algo.</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En esta configuración, significa que otra persona te hace creer que debes someterte a una conducta sexual no bienvenida para participar en alguna actividad, o lograr algo que quieres.</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Ambiente hostil – conducta sexual grave, persistente u omnipresente de una persona que crea un ambiente amenazante, abusivo o intimidante; palabras o conductas de naturaleza sexual que ofenden, estigmatizan, degradan, te asustan o te amenazan a causa de tu sexo.</a:t>
            </a:r>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7</a:t>
            </a:fld>
            <a:endParaRPr lang="en-US" dirty="0"/>
          </a:p>
        </p:txBody>
      </p:sp>
      <p:sp>
        <p:nvSpPr>
          <p:cNvPr id="5" name="Footer Placeholder 4">
            <a:extLst>
              <a:ext uri="{FF2B5EF4-FFF2-40B4-BE49-F238E27FC236}">
                <a16:creationId xmlns:a16="http://schemas.microsoft.com/office/drawing/2014/main" id="{5E4DA3AD-3E21-4F55-88A3-C79D2EAF7ABB}"/>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9C634B52-8717-4604-AAD5-23EAD848C0E2}"/>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635661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Ejemplos incluyen:</a:t>
            </a: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US" sz="1200" kern="1200" dirty="0">
                <a:solidFill>
                  <a:schemeClr val="tx1"/>
                </a:solidFill>
                <a:effectLst/>
                <a:latin typeface="+mn-lt"/>
                <a:ea typeface="+mn-ea"/>
                <a:cs typeface="+mn-cs"/>
              </a:rPr>
              <a:t>tocando, pellizcando, agarrando a otra persona</a:t>
            </a:r>
            <a:endParaRPr lang="en-US" dirty="0"/>
          </a:p>
          <a:p>
            <a:pPr marL="171450" indent="-171450">
              <a:buFont typeface="Arial" panose="020B0604020202020204" pitchFamily="34" charset="0"/>
              <a:buChar char="•"/>
            </a:pPr>
            <a:r>
              <a:rPr lang="es-US" sz="1200" kern="1200" dirty="0">
                <a:solidFill>
                  <a:schemeClr val="tx1"/>
                </a:solidFill>
                <a:effectLst/>
                <a:latin typeface="+mn-lt"/>
                <a:ea typeface="+mn-ea"/>
                <a:cs typeface="+mn-cs"/>
              </a:rPr>
              <a:t>acaparamiento de una persona o inclinándose sobre una persona; invadiendo el espacio personal</a:t>
            </a:r>
            <a:r>
              <a:rPr lang="en-US" dirty="0"/>
              <a: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enviando notas o fotos sexuales</a:t>
            </a:r>
            <a:endParaRPr lang="en-US"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escribiendo graffiti sexual</a:t>
            </a:r>
            <a:r>
              <a:rPr lang="en-US" dirty="0"/>
              <a:t> </a:t>
            </a:r>
          </a:p>
          <a:p>
            <a:pPr marL="171450" indent="-171450">
              <a:buFont typeface="Arial" panose="020B0604020202020204" pitchFamily="34" charset="0"/>
              <a:buChar char="•"/>
            </a:pPr>
            <a:r>
              <a:rPr lang="es-US" sz="1200" kern="1200" dirty="0">
                <a:solidFill>
                  <a:schemeClr val="tx1"/>
                </a:solidFill>
                <a:effectLst/>
                <a:latin typeface="+mn-lt"/>
                <a:ea typeface="+mn-ea"/>
                <a:cs typeface="+mn-cs"/>
              </a:rPr>
              <a:t>haciendo gestos sugerentes o sexuales, chistes, comentarios, miradas o ruidos</a:t>
            </a:r>
            <a:endParaRPr lang="en-US" dirty="0"/>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8</a:t>
            </a:fld>
            <a:endParaRPr lang="en-US" dirty="0"/>
          </a:p>
        </p:txBody>
      </p:sp>
      <p:sp>
        <p:nvSpPr>
          <p:cNvPr id="5" name="Footer Placeholder 4">
            <a:extLst>
              <a:ext uri="{FF2B5EF4-FFF2-40B4-BE49-F238E27FC236}">
                <a16:creationId xmlns:a16="http://schemas.microsoft.com/office/drawing/2014/main" id="{1C6D18EE-81F6-4995-BE97-A4C2C0D957BB}"/>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54DE30C1-920E-4EFF-A5DB-70075D1CAF74}"/>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674806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Ejemplos (cont.)</a:t>
            </a:r>
          </a:p>
          <a:p>
            <a:endParaRPr lang="en-US" dirty="0"/>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difundiendo rumores sexuales o haciendo proposiciones sexuales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sacándote tu ropa o la de otro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ser forzado a besar a otra persona o tocarla de una manera sexual</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intento de violación y violación</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El acosador no necesita estar de acuerdo en que el comportamiento encaja con la definición.  La víctima por sí sola define el acoso como sexual. Nota: el acoso (bullying) suele definirse como acoso no sexual.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El engatusamiento del que hemos hablado en años anteriores y las tácticas empleadas para preparar a otro son formas de acoso sexual.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¿En qué se diferencia el acoso del abuso sexual? El acoso es una forma de abuso sexual. Cuando un adulto comete abusos sexuales contra un menor, estamos obligados a denunciarlo a la policía. Cuando un adulto acosa a otro adulto, el que recibe el acoso debe ponerse en contacto con la policía. Si un estudiante menor edad acosa a otro estudiante menor de edad, debe ser manejado por la administración de la escuela con la posible participación de la policía dependiendo de la severidad.</a:t>
            </a:r>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9</a:t>
            </a:fld>
            <a:endParaRPr lang="en-US" dirty="0"/>
          </a:p>
        </p:txBody>
      </p:sp>
      <p:sp>
        <p:nvSpPr>
          <p:cNvPr id="5" name="Footer Placeholder 4">
            <a:extLst>
              <a:ext uri="{FF2B5EF4-FFF2-40B4-BE49-F238E27FC236}">
                <a16:creationId xmlns:a16="http://schemas.microsoft.com/office/drawing/2014/main" id="{7C9B2FEF-DDEB-415E-9F16-E4B67A19E95A}"/>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E82105ED-A507-4CA4-8A32-E00DE24BC915}"/>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857552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none" kern="1200" dirty="0">
                <a:solidFill>
                  <a:schemeClr val="tx1"/>
                </a:solidFill>
                <a:effectLst/>
                <a:latin typeface="+mn-lt"/>
                <a:ea typeface="+mn-ea"/>
                <a:cs typeface="+mn-cs"/>
              </a:rPr>
              <a:t>Código Legal de Indiana</a:t>
            </a:r>
            <a:endParaRPr lang="en-US" sz="1400" b="1" u="none"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Las leyes estatales varían de estado a estado en cuanto a cómo definir ciertas acciones y hasta qué punto son ilegales</a:t>
            </a:r>
            <a:endParaRPr lang="en-US" sz="14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b="1" kern="1200" dirty="0">
                <a:solidFill>
                  <a:schemeClr val="tx1"/>
                </a:solidFill>
                <a:effectLst/>
                <a:latin typeface="+mn-lt"/>
                <a:ea typeface="+mn-ea"/>
                <a:cs typeface="+mn-cs"/>
              </a:rPr>
              <a:t>Acoso</a:t>
            </a:r>
            <a:r>
              <a:rPr lang="es-US" sz="1200" kern="1200" dirty="0">
                <a:solidFill>
                  <a:schemeClr val="tx1"/>
                </a:solidFill>
                <a:effectLst/>
                <a:latin typeface="+mn-lt"/>
                <a:ea typeface="+mn-ea"/>
                <a:cs typeface="+mn-cs"/>
              </a:rPr>
              <a:t> sec. 2. Como se utiliza en este capítulo, "acoso" significa conducta dirigida hacia una víctima que incluye, pero no se limita a un contacto repetido o continuado inadmisible que causaría que una persona razonable sufriera angustia emocional y que en realidad hace que la víctima sufra angustia emocional.</a:t>
            </a:r>
          </a:p>
          <a:p>
            <a:pPr lvl="0"/>
            <a:r>
              <a:rPr lang="es-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b="1" kern="1200" dirty="0">
                <a:solidFill>
                  <a:schemeClr val="tx1"/>
                </a:solidFill>
                <a:effectLst/>
                <a:latin typeface="+mn-lt"/>
                <a:ea typeface="+mn-ea"/>
                <a:cs typeface="+mn-cs"/>
              </a:rPr>
              <a:t>Agresión sexual</a:t>
            </a:r>
            <a:r>
              <a:rPr lang="es-US" sz="1200" kern="1200" dirty="0">
                <a:solidFill>
                  <a:schemeClr val="tx1"/>
                </a:solidFill>
                <a:effectLst/>
                <a:latin typeface="+mn-lt"/>
                <a:ea typeface="+mn-ea"/>
                <a:cs typeface="+mn-cs"/>
              </a:rPr>
              <a:t> sec. 8 para efectos del</a:t>
            </a:r>
            <a:r>
              <a:rPr lang="es-US" sz="1600" kern="1200" dirty="0">
                <a:solidFill>
                  <a:schemeClr val="tx1"/>
                </a:solidFill>
                <a:effectLst/>
                <a:latin typeface="+mn-lt"/>
                <a:ea typeface="+mn-ea"/>
                <a:cs typeface="+mn-cs"/>
              </a:rPr>
              <a:t> </a:t>
            </a:r>
            <a:r>
              <a:rPr lang="es-US" sz="1200" u="sng" kern="1200" dirty="0">
                <a:solidFill>
                  <a:schemeClr val="tx1"/>
                </a:solidFill>
                <a:effectLst/>
                <a:latin typeface="+mn-lt"/>
                <a:ea typeface="+mn-ea"/>
                <a:cs typeface="+mn-cs"/>
                <a:hlinkClick r:id="rId3"/>
              </a:rPr>
              <a:t>IC 5-26.5-2-2</a:t>
            </a:r>
            <a:r>
              <a:rPr lang="es-US" sz="1600" kern="1200" dirty="0">
                <a:solidFill>
                  <a:schemeClr val="tx1"/>
                </a:solidFill>
                <a:effectLst/>
                <a:latin typeface="+mn-lt"/>
                <a:ea typeface="+mn-ea"/>
                <a:cs typeface="+mn-cs"/>
              </a:rPr>
              <a:t>, </a:t>
            </a:r>
            <a:r>
              <a:rPr lang="es-US" sz="1200" kern="1200" dirty="0">
                <a:solidFill>
                  <a:schemeClr val="tx1"/>
                </a:solidFill>
                <a:effectLst/>
                <a:latin typeface="+mn-lt"/>
                <a:ea typeface="+mn-ea"/>
                <a:cs typeface="+mn-cs"/>
              </a:rPr>
              <a:t>"agresión sexual" significa conducta que constituye: </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un delito menor o una infracción bajo el </a:t>
            </a:r>
            <a:r>
              <a:rPr lang="es-US" sz="1200" u="sng" kern="1200" dirty="0">
                <a:solidFill>
                  <a:schemeClr val="tx1"/>
                </a:solidFill>
                <a:effectLst/>
                <a:latin typeface="+mn-lt"/>
                <a:ea typeface="+mn-ea"/>
                <a:cs typeface="+mn-cs"/>
                <a:hlinkClick r:id="rId3"/>
              </a:rPr>
              <a:t>IC 35-42-4</a:t>
            </a:r>
            <a:r>
              <a:rPr lang="es-US" sz="1200" kern="1200" dirty="0">
                <a:solidFill>
                  <a:schemeClr val="tx1"/>
                </a:solidFill>
                <a:effectLst/>
                <a:latin typeface="+mn-lt"/>
                <a:ea typeface="+mn-ea"/>
                <a:cs typeface="+mn-cs"/>
              </a:rPr>
              <a:t> (delitos sexuales) o </a:t>
            </a:r>
            <a:r>
              <a:rPr lang="es-US" sz="1200" u="sng" kern="1200" dirty="0">
                <a:solidFill>
                  <a:schemeClr val="tx1"/>
                </a:solidFill>
                <a:effectLst/>
                <a:latin typeface="+mn-lt"/>
                <a:ea typeface="+mn-ea"/>
                <a:cs typeface="+mn-cs"/>
                <a:hlinkClick r:id="rId3"/>
              </a:rPr>
              <a:t>IC 35-46-1-3</a:t>
            </a:r>
            <a:r>
              <a:rPr lang="es-US" sz="1200" kern="1200" dirty="0">
                <a:solidFill>
                  <a:schemeClr val="tx1"/>
                </a:solidFill>
                <a:effectLst/>
                <a:latin typeface="+mn-lt"/>
                <a:ea typeface="+mn-ea"/>
                <a:cs typeface="+mn-cs"/>
              </a:rPr>
              <a:t> (incesto);</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d</a:t>
            </a:r>
            <a:r>
              <a:rPr lang="es-US" sz="1200" kern="1200">
                <a:solidFill>
                  <a:schemeClr val="tx1"/>
                </a:solidFill>
                <a:effectLst/>
                <a:latin typeface="+mn-lt"/>
                <a:ea typeface="+mn-ea"/>
                <a:cs typeface="+mn-cs"/>
              </a:rPr>
              <a:t>elitos </a:t>
            </a:r>
            <a:r>
              <a:rPr lang="es-US" sz="1200" kern="1200" dirty="0">
                <a:solidFill>
                  <a:schemeClr val="tx1"/>
                </a:solidFill>
                <a:effectLst/>
                <a:latin typeface="+mn-lt"/>
                <a:ea typeface="+mn-ea"/>
                <a:cs typeface="+mn-cs"/>
              </a:rPr>
              <a:t>sexuales: violación, abuso infantil, explotación infantil, agresión sexual, incesto y más</a:t>
            </a:r>
          </a:p>
          <a:p>
            <a:pPr lvl="1"/>
            <a:endParaRPr lang="en-US" sz="14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b="1" kern="1200" dirty="0">
                <a:solidFill>
                  <a:schemeClr val="tx1"/>
                </a:solidFill>
                <a:effectLst/>
                <a:latin typeface="+mn-lt"/>
                <a:ea typeface="+mn-ea"/>
                <a:cs typeface="+mn-cs"/>
              </a:rPr>
              <a:t>Contacto sexual</a:t>
            </a:r>
            <a:r>
              <a:rPr lang="es-US" sz="1200" kern="1200" dirty="0">
                <a:solidFill>
                  <a:schemeClr val="tx1"/>
                </a:solidFill>
                <a:effectLst/>
                <a:latin typeface="+mn-lt"/>
                <a:ea typeface="+mn-ea"/>
                <a:cs typeface="+mn-cs"/>
              </a:rPr>
              <a:t> sec. 3,5. Como se utiliza en este capítulo, "contacto sexual" significa:</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relación sexual (como se define en </a:t>
            </a:r>
            <a:r>
              <a:rPr lang="es-US" sz="1200" u="sng" kern="1200" dirty="0">
                <a:solidFill>
                  <a:schemeClr val="tx1"/>
                </a:solidFill>
                <a:effectLst/>
                <a:latin typeface="+mn-lt"/>
                <a:ea typeface="+mn-ea"/>
                <a:cs typeface="+mn-cs"/>
                <a:hlinkClick r:id="rId4"/>
              </a:rPr>
              <a:t>IC 35-31.5-2-302</a:t>
            </a:r>
            <a:r>
              <a:rPr lang="es-US" sz="1200"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otra conducta sexual (como se define en </a:t>
            </a:r>
            <a:r>
              <a:rPr lang="es-US" sz="1200" u="sng" kern="1200" dirty="0">
                <a:solidFill>
                  <a:schemeClr val="tx1"/>
                </a:solidFill>
                <a:effectLst/>
                <a:latin typeface="+mn-lt"/>
                <a:ea typeface="+mn-ea"/>
                <a:cs typeface="+mn-cs"/>
                <a:hlinkClick r:id="rId4"/>
              </a:rPr>
              <a:t>IC 35-31.5-2-221.5</a:t>
            </a:r>
            <a:r>
              <a:rPr lang="es-US" sz="1200" kern="1200" dirty="0">
                <a:solidFill>
                  <a:schemeClr val="tx1"/>
                </a:solidFill>
                <a:effectLst/>
                <a:latin typeface="+mn-lt"/>
                <a:ea typeface="+mn-ea"/>
                <a:cs typeface="+mn-cs"/>
              </a:rPr>
              <a:t>); o</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cualquier caricia o toque destinado a despertar o satisfacer los deseos sexuales de la persona que hace la caricia o el toque, o al individuo que está siendo acariciado o tocado.</a:t>
            </a:r>
            <a:endParaRPr lang="en-US" dirty="0"/>
          </a:p>
          <a:p>
            <a:endParaRPr lang="en-US" dirty="0"/>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- 12th grade</a:t>
            </a:r>
            <a:endParaRPr lang="en-US" dirty="0"/>
          </a:p>
        </p:txBody>
      </p:sp>
      <p:sp>
        <p:nvSpPr>
          <p:cNvPr id="6" name="Slide Number Placeholder 5"/>
          <p:cNvSpPr>
            <a:spLocks noGrp="1"/>
          </p:cNvSpPr>
          <p:nvPr>
            <p:ph type="sldNum" sz="quarter" idx="5"/>
          </p:nvPr>
        </p:nvSpPr>
        <p:spPr/>
        <p:txBody>
          <a:bodyPr/>
          <a:lstStyle/>
          <a:p>
            <a:fld id="{6F3C8C89-957A-40E2-90AA-C44FA5DC587C}" type="slidenum">
              <a:rPr lang="en-US" smtClean="0"/>
              <a:t>10</a:t>
            </a:fld>
            <a:endParaRPr lang="en-US" dirty="0"/>
          </a:p>
        </p:txBody>
      </p:sp>
    </p:spTree>
    <p:extLst>
      <p:ext uri="{BB962C8B-B14F-4D97-AF65-F5344CB8AC3E}">
        <p14:creationId xmlns:p14="http://schemas.microsoft.com/office/powerpoint/2010/main" val="2720591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kern="1200" dirty="0">
                <a:solidFill>
                  <a:schemeClr val="tx1"/>
                </a:solidFill>
                <a:effectLst/>
                <a:latin typeface="+mn-lt"/>
                <a:ea typeface="+mn-ea"/>
                <a:cs typeface="+mn-cs"/>
              </a:rPr>
              <a:t>Título IX </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Una ley federal de derechos civiles que prohíbe la discriminación sobre la base del sexo, incluyendo la base de estereotipos sexuales, en programas educativos y actividades. Todas las escuelas públicas y las escuelas privadas que reciban fondos federales deben cumplir con el Título IX.</a:t>
            </a: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El Título IX del código de derechos civiles establece que todos los estudiantes deben ser garantizados una educación en un ambiente seguro que está libre de acoso sexual.</a:t>
            </a: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Además, muchas formas de acoso o acoso cibernético son acoso basado en el sexo que está prohibido bajo el Título IX Por ejemplo, el acoso prohibido puede incluir comportamientos como el uso de teléfonos celulares o Internet para dirigirse a los estudiantes llamándolos epítetos con carga sexual como "mujerzuela" o "puta"; difundir rumores sexuales; calificando estudiantes en base a su actividad sexual o rendimiento; difundiendo fotografías o vídeos comprometedores de un alumno; o circulando, mostrando o creando correos electrónicos o sitios web de naturaleza sexual. Este tipo de conducta puede acoso prohibido si es grave, persistente u omnipresente.</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El acoso sexual también se encuentra en los lugares de trabajo profesionales. Hay leyes contra eso que protegen a las personas. Pero debe ser reportado a alguna autoridad que puede detener el acoso y evitar que vuelva a ocurrir.</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i="1" kern="1200" dirty="0">
                <a:solidFill>
                  <a:schemeClr val="tx1"/>
                </a:solidFill>
                <a:effectLst/>
                <a:latin typeface="+mn-lt"/>
                <a:ea typeface="+mn-ea"/>
                <a:cs typeface="+mn-cs"/>
              </a:rPr>
              <a:t>Inserte aquí la política de acoso sexual de la escuela….</a:t>
            </a:r>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11</a:t>
            </a:fld>
            <a:endParaRPr lang="en-US" dirty="0"/>
          </a:p>
        </p:txBody>
      </p:sp>
      <p:sp>
        <p:nvSpPr>
          <p:cNvPr id="5" name="Footer Placeholder 4">
            <a:extLst>
              <a:ext uri="{FF2B5EF4-FFF2-40B4-BE49-F238E27FC236}">
                <a16:creationId xmlns:a16="http://schemas.microsoft.com/office/drawing/2014/main" id="{4EAAA1F7-C99F-455D-AD47-DE8B9211D54C}"/>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5D6A4C84-A383-4F41-AC99-D09874F4B6F0}"/>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4189379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none" kern="1200" dirty="0">
                <a:solidFill>
                  <a:schemeClr val="tx1"/>
                </a:solidFill>
                <a:effectLst/>
                <a:latin typeface="+mn-lt"/>
                <a:ea typeface="+mn-ea"/>
                <a:cs typeface="+mn-cs"/>
              </a:rPr>
              <a:t>¿Cómo prevenir el acoso sexual? - El papel de los líderes de la escuela</a:t>
            </a:r>
            <a:endParaRPr lang="en-US" sz="1200" b="1" u="none"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1. Defina lo que no es aceptable.</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2. Informar a todas las personas de la política, incluyendo las consecuencias del acoso.</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3. Capacitar a adultos (maestros, personal) de la política, cómo identificar el acoso sexual y cómo responder.</a:t>
            </a:r>
            <a:endParaRPr lang="en-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4. Capacitar a los estudiantes para que sepan qué es el acoso sexual y cómo reportarlo.</a:t>
            </a:r>
            <a:endParaRPr lang="en-US" dirty="0"/>
          </a:p>
          <a:p>
            <a:r>
              <a:rPr lang="en-US" dirty="0"/>
              <a:t> </a:t>
            </a:r>
          </a:p>
        </p:txBody>
      </p:sp>
      <p:sp>
        <p:nvSpPr>
          <p:cNvPr id="4" name="Slide Number Placeholder 3"/>
          <p:cNvSpPr>
            <a:spLocks noGrp="1"/>
          </p:cNvSpPr>
          <p:nvPr>
            <p:ph type="sldNum" sz="quarter" idx="10"/>
          </p:nvPr>
        </p:nvSpPr>
        <p:spPr/>
        <p:txBody>
          <a:bodyPr/>
          <a:lstStyle/>
          <a:p>
            <a:fld id="{6F3C8C89-957A-40E2-90AA-C44FA5DC587C}" type="slidenum">
              <a:rPr lang="en-US" smtClean="0"/>
              <a:t>12</a:t>
            </a:fld>
            <a:endParaRPr lang="en-US" dirty="0"/>
          </a:p>
        </p:txBody>
      </p:sp>
      <p:sp>
        <p:nvSpPr>
          <p:cNvPr id="5" name="Footer Placeholder 4">
            <a:extLst>
              <a:ext uri="{FF2B5EF4-FFF2-40B4-BE49-F238E27FC236}">
                <a16:creationId xmlns:a16="http://schemas.microsoft.com/office/drawing/2014/main" id="{D4E486B3-6216-4EA2-A272-EF076497C089}"/>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F64D5E6E-9FB6-4F02-BB2D-A437091BB9AB}"/>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232024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none" kern="1200" dirty="0">
                <a:solidFill>
                  <a:schemeClr val="tx1"/>
                </a:solidFill>
                <a:effectLst/>
                <a:latin typeface="+mn-lt"/>
                <a:ea typeface="+mn-ea"/>
                <a:cs typeface="+mn-cs"/>
              </a:rPr>
              <a:t>Lo que debes o puedes hacer para evitar que el acoso sexual te suceda a ti o a otro estudiante</a:t>
            </a:r>
          </a:p>
          <a:p>
            <a:endParaRPr lang="en-US" sz="1200" b="1" u="none" kern="1200" dirty="0">
              <a:solidFill>
                <a:schemeClr val="tx1"/>
              </a:solidFill>
              <a:effectLst/>
              <a:latin typeface="+mn-lt"/>
              <a:ea typeface="+mn-ea"/>
              <a:cs typeface="+mn-cs"/>
            </a:endParaRPr>
          </a:p>
          <a:p>
            <a:pPr marL="171450" lvl="0" indent="-171450">
              <a:spcBef>
                <a:spcPts val="0"/>
              </a:spcBef>
              <a:spcAft>
                <a:spcPts val="0"/>
              </a:spcAft>
              <a:buFont typeface="Arial" panose="020B0604020202020204" pitchFamily="34" charset="0"/>
              <a:buChar char="•"/>
            </a:pPr>
            <a:r>
              <a:rPr lang="es-US" sz="1200" kern="1200" dirty="0">
                <a:solidFill>
                  <a:schemeClr val="tx1"/>
                </a:solidFill>
                <a:effectLst/>
                <a:latin typeface="+mn-lt"/>
                <a:ea typeface="+mn-ea"/>
                <a:cs typeface="+mn-cs"/>
              </a:rPr>
              <a:t>No ignores el acoso sexual.</a:t>
            </a:r>
          </a:p>
          <a:p>
            <a:pPr marL="171450" lvl="0" indent="-171450">
              <a:spcBef>
                <a:spcPts val="0"/>
              </a:spcBef>
              <a:spcAft>
                <a:spcPts val="0"/>
              </a:spcAft>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spcBef>
                <a:spcPts val="0"/>
              </a:spcBef>
              <a:spcAft>
                <a:spcPts val="0"/>
              </a:spcAft>
              <a:buFont typeface="Arial" panose="020B0604020202020204" pitchFamily="34" charset="0"/>
              <a:buChar char="•"/>
            </a:pPr>
            <a:r>
              <a:rPr lang="es-US" sz="1200" kern="1200" dirty="0">
                <a:solidFill>
                  <a:schemeClr val="tx1"/>
                </a:solidFill>
                <a:effectLst/>
                <a:latin typeface="+mn-lt"/>
                <a:ea typeface="+mn-ea"/>
                <a:cs typeface="+mn-cs"/>
              </a:rPr>
              <a:t>Dile a la persona que no te gusta su comportamiento y pídele que deje de hacerlo. Si crees que no puedes decírselo directamente, escríbele una nota. </a:t>
            </a:r>
          </a:p>
          <a:p>
            <a:pPr marL="171450" lvl="0" indent="-171450">
              <a:spcBef>
                <a:spcPts val="0"/>
              </a:spcBef>
              <a:spcAft>
                <a:spcPts val="0"/>
              </a:spcAft>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spcBef>
                <a:spcPts val="0"/>
              </a:spcBef>
              <a:spcAft>
                <a:spcPts val="0"/>
              </a:spcAft>
              <a:buFont typeface="Arial" panose="020B0604020202020204" pitchFamily="34" charset="0"/>
              <a:buChar char="•"/>
            </a:pPr>
            <a:r>
              <a:rPr lang="es-US" sz="1200" kern="1200" dirty="0">
                <a:solidFill>
                  <a:schemeClr val="tx1"/>
                </a:solidFill>
                <a:effectLst/>
                <a:latin typeface="+mn-lt"/>
                <a:ea typeface="+mn-ea"/>
                <a:cs typeface="+mn-cs"/>
              </a:rPr>
              <a:t>Debes decirle a tus padres o tutores y/o decirle a un maestro, consejero o administrador en la escuela.</a:t>
            </a:r>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13</a:t>
            </a:fld>
            <a:endParaRPr lang="en-US" dirty="0"/>
          </a:p>
        </p:txBody>
      </p:sp>
      <p:sp>
        <p:nvSpPr>
          <p:cNvPr id="5" name="Footer Placeholder 4">
            <a:extLst>
              <a:ext uri="{FF2B5EF4-FFF2-40B4-BE49-F238E27FC236}">
                <a16:creationId xmlns:a16="http://schemas.microsoft.com/office/drawing/2014/main" id="{8292C952-9A93-4394-8070-2E3EA23CD182}"/>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8CC7B454-EEE0-4997-B583-0C57982EE6F6}"/>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697273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Qué más debes hacer</a:t>
            </a:r>
            <a:endParaRPr lang="en-US" b="1" dirty="0"/>
          </a:p>
          <a:p>
            <a:pPr fontAlgn="base"/>
            <a:endParaRPr lang="en-US" dirty="0"/>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Habla con alguien de confianza sobre cómo te sientes. Amigos, padres o tutores, hermanos, un maestro de confianza, un consejero o un administrador pueden ser útiles y proporcionar el apoyo que necesitas.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Dile a tu maestro, consejero o director que estás siendo acosado sexualmente. Si no te sientes cómodo haciendo esto, tus padres o tutores pueden hacerlo por ti.</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US" sz="1200" kern="1200" dirty="0">
                <a:solidFill>
                  <a:schemeClr val="tx1"/>
                </a:solidFill>
                <a:effectLst/>
                <a:latin typeface="+mn-lt"/>
                <a:ea typeface="+mn-ea"/>
                <a:cs typeface="+mn-cs"/>
              </a:rPr>
              <a:t>Aunque seas un adulto legal, la administración de la escuela todavía se preocupa por ti y te ayudará con temas relacionados con esto. Todavía nos tienes como tus adultos de confianza</a:t>
            </a:r>
            <a:r>
              <a:rPr lang="en-US" dirty="0"/>
              <a:t>.  </a:t>
            </a:r>
          </a:p>
          <a:p>
            <a:r>
              <a:rPr lang="en-US" dirty="0"/>
              <a:t> </a:t>
            </a:r>
          </a:p>
          <a:p>
            <a:r>
              <a:rPr lang="es-ES" sz="1200" b="0" i="0" kern="1200" dirty="0">
                <a:solidFill>
                  <a:schemeClr val="tx1"/>
                </a:solidFill>
                <a:effectLst/>
                <a:latin typeface="+mn-lt"/>
                <a:ea typeface="+mn-ea"/>
                <a:cs typeface="+mn-cs"/>
              </a:rPr>
              <a:t>Termine con el ejercicio en grupo. Use el folleto.</a:t>
            </a:r>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14</a:t>
            </a:fld>
            <a:endParaRPr lang="en-US" dirty="0"/>
          </a:p>
        </p:txBody>
      </p:sp>
      <p:sp>
        <p:nvSpPr>
          <p:cNvPr id="5" name="Footer Placeholder 4">
            <a:extLst>
              <a:ext uri="{FF2B5EF4-FFF2-40B4-BE49-F238E27FC236}">
                <a16:creationId xmlns:a16="http://schemas.microsoft.com/office/drawing/2014/main" id="{25CB397C-BF92-448E-8779-1C89EDE7A04D}"/>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A64E345B-E34F-4835-9214-6012393C511A}"/>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524348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8/28/2019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iga.in.gov/legislative/laws/2018/ic/titles/005/"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iga.in.gov/legislative/laws/2018/ic/titles/025/"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E1044-6F60-4584-95A2-9C3D9D59A6B6}"/>
              </a:ext>
            </a:extLst>
          </p:cNvPr>
          <p:cNvSpPr>
            <a:spLocks noGrp="1"/>
          </p:cNvSpPr>
          <p:nvPr>
            <p:ph type="ctrTitle"/>
          </p:nvPr>
        </p:nvSpPr>
        <p:spPr>
          <a:xfrm>
            <a:off x="5329990" y="2698613"/>
            <a:ext cx="6427693" cy="2218764"/>
          </a:xfrm>
        </p:spPr>
        <p:txBody>
          <a:bodyPr/>
          <a:lstStyle/>
          <a:p>
            <a:pPr algn="r"/>
            <a:r>
              <a:rPr lang="es-US" dirty="0"/>
              <a:t>Eres legal, </a:t>
            </a:r>
            <a:br>
              <a:rPr lang="es-US" dirty="0"/>
            </a:br>
            <a:r>
              <a:rPr lang="es-US" dirty="0"/>
              <a:t>¿ahora qué?</a:t>
            </a:r>
            <a:endParaRPr lang="en-US" sz="5400" dirty="0"/>
          </a:p>
        </p:txBody>
      </p:sp>
      <p:sp>
        <p:nvSpPr>
          <p:cNvPr id="3" name="Subtitle 2">
            <a:extLst>
              <a:ext uri="{FF2B5EF4-FFF2-40B4-BE49-F238E27FC236}">
                <a16:creationId xmlns:a16="http://schemas.microsoft.com/office/drawing/2014/main" id="{5D7188F9-9825-43F2-AC34-A6E4D224B3D2}"/>
              </a:ext>
            </a:extLst>
          </p:cNvPr>
          <p:cNvSpPr>
            <a:spLocks noGrp="1"/>
          </p:cNvSpPr>
          <p:nvPr>
            <p:ph type="subTitle" idx="1"/>
          </p:nvPr>
        </p:nvSpPr>
        <p:spPr>
          <a:xfrm>
            <a:off x="1973102" y="5123328"/>
            <a:ext cx="9562351" cy="515471"/>
          </a:xfrm>
        </p:spPr>
        <p:txBody>
          <a:bodyPr/>
          <a:lstStyle/>
          <a:p>
            <a:pPr algn="r"/>
            <a:r>
              <a:rPr lang="es-US" dirty="0"/>
              <a:t>Lección del 12º grado</a:t>
            </a:r>
            <a:endParaRPr lang="en-US" dirty="0"/>
          </a:p>
        </p:txBody>
      </p:sp>
      <p:pic>
        <p:nvPicPr>
          <p:cNvPr id="4" name="Picture 3">
            <a:extLst>
              <a:ext uri="{FF2B5EF4-FFF2-40B4-BE49-F238E27FC236}">
                <a16:creationId xmlns:a16="http://schemas.microsoft.com/office/drawing/2014/main" id="{16184E21-B789-426E-98D2-096276C40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93" y="685801"/>
            <a:ext cx="3912576" cy="2689412"/>
          </a:xfrm>
          <a:prstGeom prst="rect">
            <a:avLst/>
          </a:prstGeom>
        </p:spPr>
      </p:pic>
    </p:spTree>
    <p:extLst>
      <p:ext uri="{BB962C8B-B14F-4D97-AF65-F5344CB8AC3E}">
        <p14:creationId xmlns:p14="http://schemas.microsoft.com/office/powerpoint/2010/main" val="730911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DD78-1859-40FD-AF50-A35F97100182}"/>
              </a:ext>
            </a:extLst>
          </p:cNvPr>
          <p:cNvSpPr>
            <a:spLocks noGrp="1"/>
          </p:cNvSpPr>
          <p:nvPr>
            <p:ph type="title"/>
          </p:nvPr>
        </p:nvSpPr>
        <p:spPr>
          <a:xfrm>
            <a:off x="646111" y="452718"/>
            <a:ext cx="9404723" cy="899004"/>
          </a:xfrm>
        </p:spPr>
        <p:txBody>
          <a:bodyPr/>
          <a:lstStyle/>
          <a:p>
            <a:r>
              <a:rPr lang="en-US" cap="small" dirty="0"/>
              <a:t>Se</a:t>
            </a:r>
            <a:r>
              <a:rPr lang="es-US" cap="small" dirty="0"/>
              <a:t>guridad personal básica</a:t>
            </a:r>
            <a:endParaRPr lang="en-US" cap="small" dirty="0"/>
          </a:p>
        </p:txBody>
      </p:sp>
      <p:sp>
        <p:nvSpPr>
          <p:cNvPr id="3" name="Content Placeholder 2">
            <a:extLst>
              <a:ext uri="{FF2B5EF4-FFF2-40B4-BE49-F238E27FC236}">
                <a16:creationId xmlns:a16="http://schemas.microsoft.com/office/drawing/2014/main" id="{516AD9F5-7EB8-4F29-AA31-C577550DA2C3}"/>
              </a:ext>
            </a:extLst>
          </p:cNvPr>
          <p:cNvSpPr>
            <a:spLocks noGrp="1"/>
          </p:cNvSpPr>
          <p:nvPr>
            <p:ph idx="1"/>
          </p:nvPr>
        </p:nvSpPr>
        <p:spPr>
          <a:xfrm>
            <a:off x="1108759" y="1628049"/>
            <a:ext cx="8946541" cy="4777233"/>
          </a:xfrm>
        </p:spPr>
        <p:txBody>
          <a:bodyPr>
            <a:normAutofit fontScale="92500" lnSpcReduction="20000"/>
          </a:bodyPr>
          <a:lstStyle/>
          <a:p>
            <a:pPr lvl="0">
              <a:buFont typeface="Wingdings" panose="05000000000000000000" pitchFamily="2" charset="2"/>
              <a:buChar char="v"/>
            </a:pPr>
            <a:r>
              <a:rPr lang="es-US" sz="2400" dirty="0"/>
              <a:t>Dios los creó y los ama</a:t>
            </a:r>
            <a:r>
              <a:rPr lang="en-US" sz="2400" dirty="0"/>
              <a:t>. </a:t>
            </a:r>
            <a:r>
              <a:rPr lang="es-ES" sz="2400" dirty="0"/>
              <a:t>Dios hizo sus cuerpos para buenos propósitos</a:t>
            </a:r>
            <a:endParaRPr lang="en-US" sz="2400" dirty="0"/>
          </a:p>
          <a:p>
            <a:pPr lvl="0">
              <a:buFont typeface="Wingdings" panose="05000000000000000000" pitchFamily="2" charset="2"/>
              <a:buChar char="v"/>
            </a:pPr>
            <a:r>
              <a:rPr lang="en-US" sz="2400" dirty="0"/>
              <a:t>Espacio personal </a:t>
            </a:r>
          </a:p>
          <a:p>
            <a:pPr>
              <a:buFont typeface="Wingdings" panose="05000000000000000000" pitchFamily="2" charset="2"/>
              <a:buChar char="v"/>
            </a:pPr>
            <a:r>
              <a:rPr lang="en-US" sz="2400" dirty="0"/>
              <a:t>La Regla de Oro  </a:t>
            </a:r>
          </a:p>
          <a:p>
            <a:pPr lvl="0">
              <a:buFont typeface="Wingdings" panose="05000000000000000000" pitchFamily="2" charset="2"/>
              <a:buChar char="v"/>
            </a:pPr>
            <a:r>
              <a:rPr lang="es-US" sz="2400" dirty="0"/>
              <a:t>Toques seguros, toques poco seguros</a:t>
            </a:r>
            <a:endParaRPr lang="en-US" sz="2400" dirty="0"/>
          </a:p>
          <a:p>
            <a:pPr lvl="0">
              <a:buFont typeface="Wingdings" panose="05000000000000000000" pitchFamily="2" charset="2"/>
              <a:buChar char="v"/>
            </a:pPr>
            <a:r>
              <a:rPr lang="es-US" sz="2400" dirty="0"/>
              <a:t>Señales de advertencia internas o sirenas</a:t>
            </a:r>
            <a:endParaRPr lang="en-US" sz="2400" dirty="0"/>
          </a:p>
          <a:p>
            <a:pPr lvl="0">
              <a:buFont typeface="Wingdings" panose="05000000000000000000" pitchFamily="2" charset="2"/>
              <a:buChar char="v"/>
            </a:pPr>
            <a:r>
              <a:rPr lang="es-ES" sz="2400" dirty="0"/>
              <a:t>Si te sientes inseguro o en peligro, aléjate</a:t>
            </a:r>
            <a:r>
              <a:rPr lang="en-US" sz="2400" dirty="0"/>
              <a:t>. </a:t>
            </a:r>
            <a:r>
              <a:rPr lang="es-US" sz="2400" dirty="0"/>
              <a:t>Abusar o usar sexualmente a una persona es moral y legalmente incorrecto y no será tolerado</a:t>
            </a:r>
            <a:r>
              <a:rPr lang="en-US" sz="2400" dirty="0"/>
              <a:t>.   </a:t>
            </a:r>
          </a:p>
          <a:p>
            <a:pPr lvl="0">
              <a:buFont typeface="Wingdings" panose="05000000000000000000" pitchFamily="2" charset="2"/>
              <a:buChar char="v"/>
            </a:pPr>
            <a:r>
              <a:rPr lang="es-US" sz="2400" dirty="0"/>
              <a:t>Hay adultos en sus vidas para cuidarlos y protegerlos</a:t>
            </a:r>
            <a:r>
              <a:rPr lang="en-US" sz="2400" dirty="0"/>
              <a:t>. </a:t>
            </a:r>
          </a:p>
          <a:p>
            <a:pPr lvl="0">
              <a:buFont typeface="Wingdings" panose="05000000000000000000" pitchFamily="2" charset="2"/>
              <a:buChar char="v"/>
            </a:pPr>
            <a:r>
              <a:rPr lang="es-US" sz="2400" dirty="0"/>
              <a:t>Consigan la ayuda de uno de estos adultos</a:t>
            </a:r>
            <a:r>
              <a:rPr lang="en-US" sz="2400" dirty="0"/>
              <a:t>. </a:t>
            </a:r>
            <a:r>
              <a:rPr lang="es-US" sz="2400" dirty="0"/>
              <a:t>Sigan contando y pidiendo hasta que consigan la ayuda que necesitan</a:t>
            </a:r>
            <a:r>
              <a:rPr lang="en-US" sz="2400" dirty="0"/>
              <a:t>. </a:t>
            </a:r>
          </a:p>
          <a:p>
            <a:pPr>
              <a:buFont typeface="Wingdings" panose="05000000000000000000" pitchFamily="2" charset="2"/>
              <a:buChar char="v"/>
            </a:pPr>
            <a:r>
              <a:rPr lang="es-US" sz="2400" dirty="0"/>
              <a:t>Dónde ir a pedir ayuda en nuestra escuela </a:t>
            </a:r>
            <a:r>
              <a:rPr lang="en-US" sz="2400" dirty="0"/>
              <a:t>…</a:t>
            </a:r>
          </a:p>
          <a:p>
            <a:endParaRPr lang="en-US" dirty="0"/>
          </a:p>
          <a:p>
            <a:endParaRPr lang="en-US" dirty="0"/>
          </a:p>
        </p:txBody>
      </p:sp>
    </p:spTree>
    <p:extLst>
      <p:ext uri="{BB962C8B-B14F-4D97-AF65-F5344CB8AC3E}">
        <p14:creationId xmlns:p14="http://schemas.microsoft.com/office/powerpoint/2010/main" val="3490499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2DC83-FEB4-483B-AB2C-1BAB7DD56747}"/>
              </a:ext>
            </a:extLst>
          </p:cNvPr>
          <p:cNvSpPr>
            <a:spLocks noGrp="1"/>
          </p:cNvSpPr>
          <p:nvPr>
            <p:ph type="title"/>
          </p:nvPr>
        </p:nvSpPr>
        <p:spPr>
          <a:xfrm>
            <a:off x="645130" y="299447"/>
            <a:ext cx="9404723" cy="1397006"/>
          </a:xfrm>
        </p:spPr>
        <p:txBody>
          <a:bodyPr/>
          <a:lstStyle/>
          <a:p>
            <a:r>
              <a:rPr lang="es-US" cap="small" dirty="0"/>
              <a:t>Cumplir 18 años </a:t>
            </a:r>
            <a:r>
              <a:rPr lang="en-US" cap="small" dirty="0"/>
              <a:t>– </a:t>
            </a:r>
            <a:r>
              <a:rPr lang="es-US" cap="small" dirty="0"/>
              <a:t>consecuencias legales</a:t>
            </a:r>
            <a:endParaRPr lang="en-US" cap="small" dirty="0"/>
          </a:p>
        </p:txBody>
      </p:sp>
      <p:sp>
        <p:nvSpPr>
          <p:cNvPr id="3" name="Content Placeholder 2">
            <a:extLst>
              <a:ext uri="{FF2B5EF4-FFF2-40B4-BE49-F238E27FC236}">
                <a16:creationId xmlns:a16="http://schemas.microsoft.com/office/drawing/2014/main" id="{4DA2645A-64E9-4FA9-972A-F99D33A739B2}"/>
              </a:ext>
            </a:extLst>
          </p:cNvPr>
          <p:cNvSpPr>
            <a:spLocks noGrp="1"/>
          </p:cNvSpPr>
          <p:nvPr>
            <p:ph idx="1"/>
          </p:nvPr>
        </p:nvSpPr>
        <p:spPr>
          <a:xfrm>
            <a:off x="1103312" y="1928191"/>
            <a:ext cx="8946541" cy="4400419"/>
          </a:xfrm>
        </p:spPr>
        <p:txBody>
          <a:bodyPr>
            <a:normAutofit fontScale="92500" lnSpcReduction="20000"/>
          </a:bodyPr>
          <a:lstStyle/>
          <a:p>
            <a:r>
              <a:rPr lang="es-ES" sz="2800" dirty="0"/>
              <a:t>Diferencia entre incumplir con la ley cuando son menores de 18 años y cuando son de 18 o más</a:t>
            </a:r>
            <a:endParaRPr lang="en-US" sz="2800" dirty="0"/>
          </a:p>
          <a:p>
            <a:r>
              <a:rPr lang="es-ES" sz="2800" dirty="0"/>
              <a:t>Tu nombre no es ocultado de la información pública</a:t>
            </a:r>
            <a:endParaRPr lang="en-US" sz="2800" dirty="0"/>
          </a:p>
          <a:p>
            <a:r>
              <a:rPr lang="es-ES" sz="2800" dirty="0"/>
              <a:t>Eres responsable de tus acciones</a:t>
            </a:r>
            <a:endParaRPr lang="en-US" sz="2800" dirty="0"/>
          </a:p>
          <a:p>
            <a:r>
              <a:rPr lang="en-US" sz="2800" dirty="0"/>
              <a:t>Ejemplo: sexting</a:t>
            </a:r>
          </a:p>
          <a:p>
            <a:r>
              <a:rPr lang="es-US" sz="2800" dirty="0"/>
              <a:t>Diferencias entre las sanciones para menores en un tribunal de menores vs. en un tribunal penal de adultos</a:t>
            </a:r>
            <a:endParaRPr lang="en-US" sz="2800" dirty="0"/>
          </a:p>
          <a:p>
            <a:r>
              <a:rPr lang="es-US" sz="2800" dirty="0"/>
              <a:t>Tu récord criminal puede ser visto por empleadores u otros</a:t>
            </a:r>
            <a:endParaRPr lang="en-US" sz="2800" dirty="0"/>
          </a:p>
          <a:p>
            <a:endParaRPr lang="en-US" dirty="0"/>
          </a:p>
          <a:p>
            <a:endParaRPr lang="en-US" dirty="0"/>
          </a:p>
        </p:txBody>
      </p:sp>
    </p:spTree>
    <p:extLst>
      <p:ext uri="{BB962C8B-B14F-4D97-AF65-F5344CB8AC3E}">
        <p14:creationId xmlns:p14="http://schemas.microsoft.com/office/powerpoint/2010/main" val="4290713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8E44-6095-4E26-A47E-D70C2BD42EF0}"/>
              </a:ext>
            </a:extLst>
          </p:cNvPr>
          <p:cNvSpPr>
            <a:spLocks noGrp="1"/>
          </p:cNvSpPr>
          <p:nvPr>
            <p:ph type="title"/>
          </p:nvPr>
        </p:nvSpPr>
        <p:spPr>
          <a:xfrm>
            <a:off x="684887" y="248182"/>
            <a:ext cx="9404723" cy="1222810"/>
          </a:xfrm>
        </p:spPr>
        <p:txBody>
          <a:bodyPr/>
          <a:lstStyle/>
          <a:p>
            <a:r>
              <a:rPr lang="es-US" sz="3700" cap="small" dirty="0"/>
              <a:t>La cultura Universitaria de enamoramiento de los adultos jóvenes</a:t>
            </a:r>
            <a:endParaRPr lang="en-US" sz="3700" cap="small" dirty="0"/>
          </a:p>
        </p:txBody>
      </p:sp>
      <p:sp>
        <p:nvSpPr>
          <p:cNvPr id="3" name="Content Placeholder 2">
            <a:extLst>
              <a:ext uri="{FF2B5EF4-FFF2-40B4-BE49-F238E27FC236}">
                <a16:creationId xmlns:a16="http://schemas.microsoft.com/office/drawing/2014/main" id="{B10C0F23-28C3-47A1-BABC-62AFF30EA49B}"/>
              </a:ext>
            </a:extLst>
          </p:cNvPr>
          <p:cNvSpPr>
            <a:spLocks noGrp="1"/>
          </p:cNvSpPr>
          <p:nvPr>
            <p:ph idx="1"/>
          </p:nvPr>
        </p:nvSpPr>
        <p:spPr>
          <a:xfrm>
            <a:off x="1143069" y="1687560"/>
            <a:ext cx="9404723" cy="4777408"/>
          </a:xfrm>
        </p:spPr>
        <p:txBody>
          <a:bodyPr>
            <a:noAutofit/>
          </a:bodyPr>
          <a:lstStyle/>
          <a:p>
            <a:r>
              <a:rPr lang="es-US" sz="3000" dirty="0"/>
              <a:t>Representación de la cultura de los jóvenes adultos</a:t>
            </a:r>
            <a:r>
              <a:rPr lang="en-US" sz="3000" dirty="0"/>
              <a:t> en los medios sociales</a:t>
            </a:r>
          </a:p>
          <a:p>
            <a:r>
              <a:rPr lang="en-US" sz="3000" dirty="0"/>
              <a:t>Anhelo interno de relaciones</a:t>
            </a:r>
          </a:p>
          <a:p>
            <a:r>
              <a:rPr lang="es-US" sz="3000" dirty="0"/>
              <a:t>Los sentimientos de dolor, daño y pérdida permanecerán</a:t>
            </a:r>
            <a:endParaRPr lang="en-US" sz="3000" dirty="0"/>
          </a:p>
          <a:p>
            <a:r>
              <a:rPr lang="en-US" sz="3000" dirty="0"/>
              <a:t>Se contracultural </a:t>
            </a:r>
          </a:p>
          <a:p>
            <a:r>
              <a:rPr lang="es-ES" sz="3000" dirty="0"/>
              <a:t>Protégete en las relaciones de enamoramiento</a:t>
            </a:r>
            <a:endParaRPr lang="en-US" sz="3000" dirty="0"/>
          </a:p>
          <a:p>
            <a:r>
              <a:rPr lang="es-US" sz="3000" dirty="0"/>
              <a:t>Ve despacio; conviértanse en buenos amigos</a:t>
            </a:r>
            <a:endParaRPr lang="en-US" sz="3000" dirty="0"/>
          </a:p>
        </p:txBody>
      </p:sp>
    </p:spTree>
    <p:extLst>
      <p:ext uri="{BB962C8B-B14F-4D97-AF65-F5344CB8AC3E}">
        <p14:creationId xmlns:p14="http://schemas.microsoft.com/office/powerpoint/2010/main" val="9084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37A13-FC9E-4775-88A7-34CC153AA780}"/>
              </a:ext>
            </a:extLst>
          </p:cNvPr>
          <p:cNvSpPr>
            <a:spLocks noGrp="1"/>
          </p:cNvSpPr>
          <p:nvPr>
            <p:ph type="title"/>
          </p:nvPr>
        </p:nvSpPr>
        <p:spPr>
          <a:xfrm>
            <a:off x="646111" y="452718"/>
            <a:ext cx="9404723" cy="918882"/>
          </a:xfrm>
        </p:spPr>
        <p:txBody>
          <a:bodyPr/>
          <a:lstStyle/>
          <a:p>
            <a:r>
              <a:rPr lang="es-US" sz="4400" cap="small" dirty="0">
                <a:solidFill>
                  <a:schemeClr val="tx1"/>
                </a:solidFill>
              </a:rPr>
              <a:t>Acoso</a:t>
            </a:r>
            <a:endParaRPr lang="en-US" cap="small" dirty="0"/>
          </a:p>
        </p:txBody>
      </p:sp>
      <p:sp>
        <p:nvSpPr>
          <p:cNvPr id="3" name="Content Placeholder 2">
            <a:extLst>
              <a:ext uri="{FF2B5EF4-FFF2-40B4-BE49-F238E27FC236}">
                <a16:creationId xmlns:a16="http://schemas.microsoft.com/office/drawing/2014/main" id="{A676F5BD-9EC7-4368-99E1-301ED8FE748E}"/>
              </a:ext>
            </a:extLst>
          </p:cNvPr>
          <p:cNvSpPr>
            <a:spLocks noGrp="1"/>
          </p:cNvSpPr>
          <p:nvPr>
            <p:ph idx="1"/>
          </p:nvPr>
        </p:nvSpPr>
        <p:spPr>
          <a:xfrm>
            <a:off x="1149224" y="1371600"/>
            <a:ext cx="9893551" cy="4884821"/>
          </a:xfrm>
        </p:spPr>
        <p:txBody>
          <a:bodyPr>
            <a:normAutofit/>
          </a:bodyPr>
          <a:lstStyle/>
          <a:p>
            <a:r>
              <a:rPr lang="es-US" dirty="0"/>
              <a:t>El acoso, agresión y el abuso se llevan a cabo cuando el perpetrador se aprovecha de otro aprovechando de la diferencia de poder entre ellos</a:t>
            </a:r>
            <a:endParaRPr lang="en-US" dirty="0"/>
          </a:p>
          <a:p>
            <a:r>
              <a:rPr lang="es-US" dirty="0"/>
              <a:t>Las formas más leves de acoso si no son cuestionadas, pueden conducir a un acoso, agresión o abuso más grave</a:t>
            </a:r>
            <a:endParaRPr lang="en-US" dirty="0"/>
          </a:p>
          <a:p>
            <a:r>
              <a:rPr lang="es-US" dirty="0"/>
              <a:t>Acoso sexual – definición de la EEOC de los Estados Unidos</a:t>
            </a:r>
            <a:endParaRPr lang="en-US" dirty="0"/>
          </a:p>
          <a:p>
            <a:pPr lvl="1"/>
            <a:r>
              <a:rPr lang="es-US" dirty="0"/>
              <a:t>Comentarios ofensivos sobre el sexo de una persona, avances sexuales no bienvenidos, solicitudes de favores sexuales o conductas sexuales no bienvenidas</a:t>
            </a:r>
            <a:endParaRPr lang="en-US" dirty="0"/>
          </a:p>
          <a:p>
            <a:pPr lvl="1"/>
            <a:r>
              <a:rPr lang="es-US" dirty="0"/>
              <a:t>Te hace sentir incómodo, asustado y/o confundido</a:t>
            </a:r>
            <a:endParaRPr lang="en-US" dirty="0"/>
          </a:p>
          <a:p>
            <a:pPr lvl="1"/>
            <a:r>
              <a:rPr lang="es-US" dirty="0"/>
              <a:t>Interfiere con tus habilidades en la escuela, extracurriculares, o el trabajo</a:t>
            </a:r>
            <a:endParaRPr lang="en-US" dirty="0"/>
          </a:p>
          <a:p>
            <a:pPr lvl="1"/>
            <a:r>
              <a:rPr lang="es-US" dirty="0"/>
              <a:t>Difieren de coquetear, hacer payasadas u otros comportamientos que te gustan o disfrutas</a:t>
            </a:r>
            <a:endParaRPr lang="en-US" dirty="0"/>
          </a:p>
          <a:p>
            <a:pPr lvl="1"/>
            <a:r>
              <a:rPr lang="es-US" dirty="0"/>
              <a:t>No son reportados</a:t>
            </a:r>
            <a:endParaRPr lang="en-US" dirty="0"/>
          </a:p>
          <a:p>
            <a:endParaRPr lang="en-US" dirty="0"/>
          </a:p>
        </p:txBody>
      </p:sp>
    </p:spTree>
    <p:extLst>
      <p:ext uri="{BB962C8B-B14F-4D97-AF65-F5344CB8AC3E}">
        <p14:creationId xmlns:p14="http://schemas.microsoft.com/office/powerpoint/2010/main" val="415135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9E459-678A-4D75-A4A1-1F59495D5830}"/>
              </a:ext>
            </a:extLst>
          </p:cNvPr>
          <p:cNvSpPr>
            <a:spLocks noGrp="1"/>
          </p:cNvSpPr>
          <p:nvPr>
            <p:ph type="title"/>
          </p:nvPr>
        </p:nvSpPr>
        <p:spPr>
          <a:xfrm>
            <a:off x="646111" y="452718"/>
            <a:ext cx="9404723" cy="986117"/>
          </a:xfrm>
        </p:spPr>
        <p:txBody>
          <a:bodyPr/>
          <a:lstStyle/>
          <a:p>
            <a:r>
              <a:rPr lang="en-US" cap="small" dirty="0"/>
              <a:t>Acoso Sexual</a:t>
            </a:r>
          </a:p>
        </p:txBody>
      </p:sp>
      <p:sp>
        <p:nvSpPr>
          <p:cNvPr id="3" name="Content Placeholder 2">
            <a:extLst>
              <a:ext uri="{FF2B5EF4-FFF2-40B4-BE49-F238E27FC236}">
                <a16:creationId xmlns:a16="http://schemas.microsoft.com/office/drawing/2014/main" id="{5C9CFD85-3E16-4D07-8CA9-313557D21439}"/>
              </a:ext>
            </a:extLst>
          </p:cNvPr>
          <p:cNvSpPr>
            <a:spLocks noGrp="1"/>
          </p:cNvSpPr>
          <p:nvPr>
            <p:ph idx="1"/>
          </p:nvPr>
        </p:nvSpPr>
        <p:spPr>
          <a:xfrm>
            <a:off x="1103312" y="1331260"/>
            <a:ext cx="9404723" cy="4917140"/>
          </a:xfrm>
        </p:spPr>
        <p:txBody>
          <a:bodyPr/>
          <a:lstStyle/>
          <a:p>
            <a:r>
              <a:rPr lang="en-US" sz="2400" dirty="0"/>
              <a:t>Ilegal</a:t>
            </a:r>
          </a:p>
          <a:p>
            <a:r>
              <a:rPr lang="es-US" sz="2400" dirty="0"/>
              <a:t>A veces es considerado más como una cuestión de derechos civiles que un acto criminal</a:t>
            </a:r>
            <a:endParaRPr lang="en-US" sz="2400" dirty="0"/>
          </a:p>
          <a:p>
            <a:r>
              <a:rPr lang="es-US" sz="2400" dirty="0"/>
              <a:t>Infringe el título VII de la ley de derechos civiles de 1964</a:t>
            </a:r>
            <a:endParaRPr lang="en-US" sz="2400" dirty="0"/>
          </a:p>
          <a:p>
            <a:r>
              <a:rPr lang="es-US" sz="2400" dirty="0"/>
              <a:t>Puede ser verbal: chistes, comentarios, rumores o comentarios sobre tu cuerpo</a:t>
            </a:r>
            <a:endParaRPr lang="en-US" sz="2400" dirty="0"/>
          </a:p>
          <a:p>
            <a:r>
              <a:rPr lang="es-US" sz="2400" dirty="0"/>
              <a:t>Puede ser físico: agarrar, frotar, exhibicionismo, tocar, mostrar el trasero (</a:t>
            </a:r>
            <a:r>
              <a:rPr lang="es-US" sz="2400" dirty="0" err="1"/>
              <a:t>mooning</a:t>
            </a:r>
            <a:r>
              <a:rPr lang="es-US" sz="2400" dirty="0"/>
              <a:t>), pellizcar</a:t>
            </a:r>
            <a:r>
              <a:rPr lang="en-US" sz="2400" dirty="0"/>
              <a:t> </a:t>
            </a:r>
          </a:p>
          <a:p>
            <a:r>
              <a:rPr lang="es-US" sz="2400" dirty="0"/>
              <a:t>Puede ser visual: gestos obscenos, exhibiciones de imágenes desnudas, imagen de objetos relacionados con el sexo</a:t>
            </a:r>
            <a:endParaRPr lang="en-US" sz="2400" dirty="0"/>
          </a:p>
          <a:p>
            <a:endParaRPr lang="en-US" dirty="0"/>
          </a:p>
        </p:txBody>
      </p:sp>
    </p:spTree>
    <p:extLst>
      <p:ext uri="{BB962C8B-B14F-4D97-AF65-F5344CB8AC3E}">
        <p14:creationId xmlns:p14="http://schemas.microsoft.com/office/powerpoint/2010/main" val="1411399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58D80-9EC8-46D2-8682-A9859BEB9430}"/>
              </a:ext>
            </a:extLst>
          </p:cNvPr>
          <p:cNvSpPr>
            <a:spLocks noGrp="1"/>
          </p:cNvSpPr>
          <p:nvPr>
            <p:ph type="title"/>
          </p:nvPr>
        </p:nvSpPr>
        <p:spPr>
          <a:xfrm>
            <a:off x="646111" y="452718"/>
            <a:ext cx="9404723" cy="925508"/>
          </a:xfrm>
        </p:spPr>
        <p:txBody>
          <a:bodyPr/>
          <a:lstStyle/>
          <a:p>
            <a:r>
              <a:rPr lang="en-US" cap="small" dirty="0"/>
              <a:t>Acoso Sexual</a:t>
            </a:r>
            <a:r>
              <a:rPr lang="en-US" b="1" dirty="0"/>
              <a:t> </a:t>
            </a:r>
            <a:br>
              <a:rPr lang="en-US" dirty="0"/>
            </a:br>
            <a:endParaRPr lang="en-US" dirty="0"/>
          </a:p>
        </p:txBody>
      </p:sp>
      <p:sp>
        <p:nvSpPr>
          <p:cNvPr id="3" name="Content Placeholder 2">
            <a:extLst>
              <a:ext uri="{FF2B5EF4-FFF2-40B4-BE49-F238E27FC236}">
                <a16:creationId xmlns:a16="http://schemas.microsoft.com/office/drawing/2014/main" id="{7E7F2B47-83F7-414E-87CA-BB925844E4D0}"/>
              </a:ext>
            </a:extLst>
          </p:cNvPr>
          <p:cNvSpPr>
            <a:spLocks noGrp="1"/>
          </p:cNvSpPr>
          <p:nvPr>
            <p:ph idx="1"/>
          </p:nvPr>
        </p:nvSpPr>
        <p:spPr>
          <a:xfrm>
            <a:off x="1063556" y="1457740"/>
            <a:ext cx="8946541" cy="4790660"/>
          </a:xfrm>
        </p:spPr>
        <p:txBody>
          <a:bodyPr>
            <a:normAutofit lnSpcReduction="10000"/>
          </a:bodyPr>
          <a:lstStyle/>
          <a:p>
            <a:r>
              <a:rPr lang="en-US" sz="3600" dirty="0"/>
              <a:t>Quid pro quo </a:t>
            </a:r>
          </a:p>
          <a:p>
            <a:r>
              <a:rPr lang="es-US" sz="3600" dirty="0"/>
              <a:t>Ambiente hostil – conducta sexual grave, persistente u omnipresente de una persona que crea un ambiente amenazante, abusivo o intimidante; palabras o conductas de naturaleza sexual que ofenden, estigmatizan, degradan, te asustan o te amenazan a causa de tu sexo</a:t>
            </a:r>
            <a:endParaRPr lang="en-US" sz="3600" dirty="0"/>
          </a:p>
          <a:p>
            <a:pPr marL="457200" lvl="1" indent="0">
              <a:buNone/>
            </a:pPr>
            <a:endParaRPr lang="en-US" sz="2800" dirty="0"/>
          </a:p>
        </p:txBody>
      </p:sp>
    </p:spTree>
    <p:extLst>
      <p:ext uri="{BB962C8B-B14F-4D97-AF65-F5344CB8AC3E}">
        <p14:creationId xmlns:p14="http://schemas.microsoft.com/office/powerpoint/2010/main" val="367656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65155-E6C3-4BFC-B968-35AF915A60B7}"/>
              </a:ext>
            </a:extLst>
          </p:cNvPr>
          <p:cNvSpPr>
            <a:spLocks noGrp="1"/>
          </p:cNvSpPr>
          <p:nvPr>
            <p:ph type="title"/>
          </p:nvPr>
        </p:nvSpPr>
        <p:spPr>
          <a:xfrm>
            <a:off x="646111" y="452718"/>
            <a:ext cx="9404723" cy="1018273"/>
          </a:xfrm>
        </p:spPr>
        <p:txBody>
          <a:bodyPr/>
          <a:lstStyle/>
          <a:p>
            <a:r>
              <a:rPr lang="en-US" cap="small" dirty="0"/>
              <a:t>Ejemplos de acoso</a:t>
            </a:r>
          </a:p>
        </p:txBody>
      </p:sp>
      <p:sp>
        <p:nvSpPr>
          <p:cNvPr id="3" name="Content Placeholder 2">
            <a:extLst>
              <a:ext uri="{FF2B5EF4-FFF2-40B4-BE49-F238E27FC236}">
                <a16:creationId xmlns:a16="http://schemas.microsoft.com/office/drawing/2014/main" id="{9D6A5BE2-345B-4D47-9278-FA421ADE5022}"/>
              </a:ext>
            </a:extLst>
          </p:cNvPr>
          <p:cNvSpPr>
            <a:spLocks noGrp="1"/>
          </p:cNvSpPr>
          <p:nvPr>
            <p:ph idx="1"/>
          </p:nvPr>
        </p:nvSpPr>
        <p:spPr>
          <a:xfrm>
            <a:off x="1103312" y="1404730"/>
            <a:ext cx="8946541" cy="4843669"/>
          </a:xfrm>
        </p:spPr>
        <p:txBody>
          <a:bodyPr>
            <a:normAutofit lnSpcReduction="10000"/>
          </a:bodyPr>
          <a:lstStyle/>
          <a:p>
            <a:r>
              <a:rPr lang="es-US" sz="3200" dirty="0"/>
              <a:t>tocando, pellizcando, agarrando a otra persona</a:t>
            </a:r>
            <a:endParaRPr lang="en-US" sz="3200" dirty="0"/>
          </a:p>
          <a:p>
            <a:r>
              <a:rPr lang="es-US" sz="3200" dirty="0"/>
              <a:t>acaparamiento de una persona o inclinándose sobre una persona; invadiendo el espacio personal</a:t>
            </a:r>
            <a:r>
              <a:rPr lang="en-US" sz="3200" dirty="0"/>
              <a:t> </a:t>
            </a:r>
          </a:p>
          <a:p>
            <a:r>
              <a:rPr lang="en-US" sz="3200" dirty="0"/>
              <a:t>enviando notas o fotos sexuales</a:t>
            </a:r>
          </a:p>
          <a:p>
            <a:r>
              <a:rPr lang="en-US" sz="3200" dirty="0"/>
              <a:t>escribiendo graffiti sexual </a:t>
            </a:r>
          </a:p>
          <a:p>
            <a:r>
              <a:rPr lang="es-US" sz="3200" dirty="0"/>
              <a:t>haciendo gestos sugerentes o sexuales, chistes, comentarios, miradas o ruidos</a:t>
            </a:r>
            <a:endParaRPr lang="en-US" sz="3200" dirty="0"/>
          </a:p>
        </p:txBody>
      </p:sp>
    </p:spTree>
    <p:extLst>
      <p:ext uri="{BB962C8B-B14F-4D97-AF65-F5344CB8AC3E}">
        <p14:creationId xmlns:p14="http://schemas.microsoft.com/office/powerpoint/2010/main" val="1643047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E62EB-CC02-4804-B649-782E745C9904}"/>
              </a:ext>
            </a:extLst>
          </p:cNvPr>
          <p:cNvSpPr>
            <a:spLocks noGrp="1"/>
          </p:cNvSpPr>
          <p:nvPr>
            <p:ph type="title"/>
          </p:nvPr>
        </p:nvSpPr>
        <p:spPr>
          <a:xfrm>
            <a:off x="646111" y="452718"/>
            <a:ext cx="9404723" cy="991071"/>
          </a:xfrm>
        </p:spPr>
        <p:txBody>
          <a:bodyPr/>
          <a:lstStyle/>
          <a:p>
            <a:r>
              <a:rPr lang="es-US" cap="small" dirty="0"/>
              <a:t>Ejemplos de acoso sexual y agresión</a:t>
            </a:r>
            <a:br>
              <a:rPr lang="en-US" dirty="0"/>
            </a:br>
            <a:endParaRPr lang="en-US" dirty="0"/>
          </a:p>
        </p:txBody>
      </p:sp>
      <p:sp>
        <p:nvSpPr>
          <p:cNvPr id="3" name="Content Placeholder 2">
            <a:extLst>
              <a:ext uri="{FF2B5EF4-FFF2-40B4-BE49-F238E27FC236}">
                <a16:creationId xmlns:a16="http://schemas.microsoft.com/office/drawing/2014/main" id="{A8954418-ED43-4A94-B103-1A5DD9F3E1B3}"/>
              </a:ext>
            </a:extLst>
          </p:cNvPr>
          <p:cNvSpPr>
            <a:spLocks noGrp="1"/>
          </p:cNvSpPr>
          <p:nvPr>
            <p:ph idx="1"/>
          </p:nvPr>
        </p:nvSpPr>
        <p:spPr>
          <a:xfrm>
            <a:off x="1104293" y="1900989"/>
            <a:ext cx="8946541" cy="3657600"/>
          </a:xfrm>
        </p:spPr>
        <p:txBody>
          <a:bodyPr/>
          <a:lstStyle/>
          <a:p>
            <a:r>
              <a:rPr lang="es-US" sz="3200" dirty="0"/>
              <a:t>difundiendo rumores sexuales o haciendo proposiciones sexuales</a:t>
            </a:r>
            <a:endParaRPr lang="en-US" sz="3200" dirty="0"/>
          </a:p>
          <a:p>
            <a:r>
              <a:rPr lang="es-US" sz="3200" dirty="0"/>
              <a:t>sacándote tu ropa o la de otro</a:t>
            </a:r>
            <a:endParaRPr lang="en-US" sz="3200" dirty="0"/>
          </a:p>
          <a:p>
            <a:r>
              <a:rPr lang="es-US" sz="3200" dirty="0"/>
              <a:t>ser forzado a besar a otra persona o tocarla de una manera sexual</a:t>
            </a:r>
            <a:endParaRPr lang="en-US" sz="3200" dirty="0"/>
          </a:p>
          <a:p>
            <a:r>
              <a:rPr lang="es-US" sz="3200" dirty="0"/>
              <a:t>intento de violación y violación</a:t>
            </a:r>
            <a:endParaRPr lang="en-US" sz="3200" dirty="0"/>
          </a:p>
          <a:p>
            <a:pPr marL="0" indent="0">
              <a:buNone/>
            </a:pPr>
            <a:endParaRPr lang="en-US" dirty="0"/>
          </a:p>
        </p:txBody>
      </p:sp>
    </p:spTree>
    <p:extLst>
      <p:ext uri="{BB962C8B-B14F-4D97-AF65-F5344CB8AC3E}">
        <p14:creationId xmlns:p14="http://schemas.microsoft.com/office/powerpoint/2010/main" val="151256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D01B6-EE51-4031-B8FA-A7EDBE267CEF}"/>
              </a:ext>
            </a:extLst>
          </p:cNvPr>
          <p:cNvSpPr>
            <a:spLocks noGrp="1"/>
          </p:cNvSpPr>
          <p:nvPr>
            <p:ph type="title"/>
          </p:nvPr>
        </p:nvSpPr>
        <p:spPr>
          <a:xfrm>
            <a:off x="646111" y="452718"/>
            <a:ext cx="9404723" cy="790156"/>
          </a:xfrm>
        </p:spPr>
        <p:txBody>
          <a:bodyPr/>
          <a:lstStyle/>
          <a:p>
            <a:r>
              <a:rPr lang="es-US" cap="small" dirty="0"/>
              <a:t>Código Legal de Indiana</a:t>
            </a:r>
            <a:endParaRPr lang="en-US" cap="small" dirty="0"/>
          </a:p>
        </p:txBody>
      </p:sp>
      <p:sp>
        <p:nvSpPr>
          <p:cNvPr id="3" name="Content Placeholder 2">
            <a:extLst>
              <a:ext uri="{FF2B5EF4-FFF2-40B4-BE49-F238E27FC236}">
                <a16:creationId xmlns:a16="http://schemas.microsoft.com/office/drawing/2014/main" id="{20F7FF56-39B8-46E3-AD26-400EED242F6F}"/>
              </a:ext>
            </a:extLst>
          </p:cNvPr>
          <p:cNvSpPr>
            <a:spLocks noGrp="1"/>
          </p:cNvSpPr>
          <p:nvPr>
            <p:ph idx="1"/>
          </p:nvPr>
        </p:nvSpPr>
        <p:spPr>
          <a:xfrm>
            <a:off x="1103312" y="1251751"/>
            <a:ext cx="8946541" cy="5281395"/>
          </a:xfrm>
        </p:spPr>
        <p:txBody>
          <a:bodyPr>
            <a:normAutofit fontScale="92500" lnSpcReduction="20000"/>
          </a:bodyPr>
          <a:lstStyle/>
          <a:p>
            <a:r>
              <a:rPr lang="es-US" b="1" dirty="0"/>
              <a:t>Acoso</a:t>
            </a:r>
            <a:r>
              <a:rPr lang="es-US" dirty="0"/>
              <a:t> sec. 2. Como se utiliza en este capítulo, "acoso" significa conducta dirigida hacia una víctima que incluye, pero no se limita a un contacto repetido o continuado inadmisible que causaría que una persona razonable sufriera angustia emocional y que en realidad hace que la víctima sufra angustia emocional.</a:t>
            </a:r>
            <a:r>
              <a:rPr lang="en-US" dirty="0"/>
              <a:t> </a:t>
            </a:r>
          </a:p>
          <a:p>
            <a:r>
              <a:rPr lang="es-US" b="1" dirty="0"/>
              <a:t>Asalto sexual</a:t>
            </a:r>
            <a:r>
              <a:rPr lang="es-US" dirty="0"/>
              <a:t> sec. 8 para efectos del </a:t>
            </a:r>
            <a:r>
              <a:rPr lang="es-US" u="sng" dirty="0">
                <a:hlinkClick r:id="rId3"/>
              </a:rPr>
              <a:t>IC 5-26.5-2-2</a:t>
            </a:r>
            <a:r>
              <a:rPr lang="es-US" dirty="0"/>
              <a:t>, "agresión sexual" significa conducta que constituye</a:t>
            </a:r>
            <a:r>
              <a:rPr lang="en-US" dirty="0"/>
              <a:t>:</a:t>
            </a:r>
          </a:p>
          <a:p>
            <a:pPr lvl="1"/>
            <a:r>
              <a:rPr lang="es-US" sz="2000" dirty="0"/>
              <a:t>un delito menor o una infracción bajo el </a:t>
            </a:r>
            <a:r>
              <a:rPr lang="es-US" sz="2000" u="sng" dirty="0">
                <a:hlinkClick r:id="rId3"/>
              </a:rPr>
              <a:t>IC 35-42-4</a:t>
            </a:r>
            <a:r>
              <a:rPr lang="es-US" sz="2000" dirty="0"/>
              <a:t> (delitos sexuales) o </a:t>
            </a:r>
            <a:r>
              <a:rPr lang="es-US" sz="2000" u="sng" dirty="0">
                <a:hlinkClick r:id="rId3"/>
              </a:rPr>
              <a:t>IC 35-46-1-3</a:t>
            </a:r>
            <a:r>
              <a:rPr lang="es-US" sz="2000" dirty="0"/>
              <a:t> (incesto);</a:t>
            </a:r>
            <a:endParaRPr lang="en-US" sz="2000" dirty="0"/>
          </a:p>
          <a:p>
            <a:pPr lvl="1"/>
            <a:r>
              <a:rPr lang="es-US" sz="2000" dirty="0"/>
              <a:t>delitos sexuales: violación, abuso infantil, explotación infantil, agresión sexual, incesto y más</a:t>
            </a:r>
            <a:endParaRPr lang="en-US" sz="2000" dirty="0"/>
          </a:p>
          <a:p>
            <a:r>
              <a:rPr lang="es-US" b="1" dirty="0"/>
              <a:t>Contacto sexual</a:t>
            </a:r>
            <a:r>
              <a:rPr lang="es-US" dirty="0"/>
              <a:t> sec. 3,5. Como se utiliza en este capítulo, "contacto sexual" significa:</a:t>
            </a:r>
            <a:endParaRPr lang="en-US" dirty="0"/>
          </a:p>
          <a:p>
            <a:pPr lvl="1"/>
            <a:r>
              <a:rPr lang="es-US" sz="2000" dirty="0"/>
              <a:t>relación sexual (como se define en </a:t>
            </a:r>
            <a:r>
              <a:rPr lang="es-US" sz="2000" u="sng" dirty="0">
                <a:hlinkClick r:id="rId4"/>
              </a:rPr>
              <a:t>IC 35-31.5-2-302</a:t>
            </a:r>
            <a:r>
              <a:rPr lang="es-US" sz="2000" dirty="0"/>
              <a:t>);</a:t>
            </a:r>
            <a:endParaRPr lang="en-US" sz="2000" dirty="0"/>
          </a:p>
          <a:p>
            <a:pPr lvl="1"/>
            <a:r>
              <a:rPr lang="es-US" sz="2000" dirty="0"/>
              <a:t>otra conducta sexual (como se define en </a:t>
            </a:r>
            <a:r>
              <a:rPr lang="es-US" sz="2000" u="sng" dirty="0">
                <a:hlinkClick r:id="rId4"/>
              </a:rPr>
              <a:t>IC 35-31.5-2-221.5</a:t>
            </a:r>
            <a:r>
              <a:rPr lang="es-US" sz="2000" dirty="0"/>
              <a:t>); o</a:t>
            </a:r>
            <a:endParaRPr lang="en-US" sz="2000" dirty="0"/>
          </a:p>
          <a:p>
            <a:pPr lvl="1"/>
            <a:r>
              <a:rPr lang="es-US" sz="2000" dirty="0"/>
              <a:t>cualquier caricia o toque destinado a despertar o satisfacer los deseos sexuales de la persona que hace la caricia o el toque, o al individuo que está siendo acariciado o tocado</a:t>
            </a:r>
            <a:endParaRPr lang="en-US" sz="2000" dirty="0"/>
          </a:p>
          <a:p>
            <a:endParaRPr lang="en-US" dirty="0"/>
          </a:p>
        </p:txBody>
      </p:sp>
    </p:spTree>
    <p:extLst>
      <p:ext uri="{BB962C8B-B14F-4D97-AF65-F5344CB8AC3E}">
        <p14:creationId xmlns:p14="http://schemas.microsoft.com/office/powerpoint/2010/main" val="212971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32B2-4E8C-450A-9F79-164461FAC9DD}"/>
              </a:ext>
            </a:extLst>
          </p:cNvPr>
          <p:cNvSpPr>
            <a:spLocks noGrp="1"/>
          </p:cNvSpPr>
          <p:nvPr>
            <p:ph type="title"/>
          </p:nvPr>
        </p:nvSpPr>
        <p:spPr>
          <a:xfrm>
            <a:off x="312822" y="380529"/>
            <a:ext cx="10050834" cy="906850"/>
          </a:xfrm>
        </p:spPr>
        <p:txBody>
          <a:bodyPr/>
          <a:lstStyle/>
          <a:p>
            <a:r>
              <a:rPr lang="en-US" cap="small" dirty="0"/>
              <a:t>Título IX del Código de Derechos Civiles</a:t>
            </a:r>
          </a:p>
        </p:txBody>
      </p:sp>
      <p:sp>
        <p:nvSpPr>
          <p:cNvPr id="3" name="Content Placeholder 2">
            <a:extLst>
              <a:ext uri="{FF2B5EF4-FFF2-40B4-BE49-F238E27FC236}">
                <a16:creationId xmlns:a16="http://schemas.microsoft.com/office/drawing/2014/main" id="{7DB23B75-E36F-486A-9F04-B2747AE2214A}"/>
              </a:ext>
            </a:extLst>
          </p:cNvPr>
          <p:cNvSpPr>
            <a:spLocks noGrp="1"/>
          </p:cNvSpPr>
          <p:nvPr>
            <p:ph idx="1"/>
          </p:nvPr>
        </p:nvSpPr>
        <p:spPr>
          <a:xfrm>
            <a:off x="1104293" y="1648326"/>
            <a:ext cx="8946541" cy="4656222"/>
          </a:xfrm>
        </p:spPr>
        <p:txBody>
          <a:bodyPr>
            <a:normAutofit lnSpcReduction="10000"/>
          </a:bodyPr>
          <a:lstStyle/>
          <a:p>
            <a:r>
              <a:rPr lang="en-US" sz="2800" dirty="0"/>
              <a:t>Título IX es u</a:t>
            </a:r>
            <a:r>
              <a:rPr lang="es-US" sz="2800" dirty="0"/>
              <a:t>na ley federal de derechos civiles que prohíbe la discriminación sobre la base del sexo, incluyendo la base de estereotipos sexuales, en programas educativos y actividades. Todas las escuelas públicas y las escuelas privadas que reciban fondos federales deben cumplir con el Título IX.</a:t>
            </a:r>
            <a:r>
              <a:rPr lang="en-US" sz="2800" dirty="0"/>
              <a:t>.</a:t>
            </a:r>
          </a:p>
          <a:p>
            <a:r>
              <a:rPr lang="es-US" sz="2800" dirty="0"/>
              <a:t>El Título IX del código de derechos civiles establece que todos los estudiantes deben ser garantizados una educación en un ambiente seguro que está libre de acoso sexual.</a:t>
            </a:r>
            <a:endParaRPr lang="en-US" sz="2800" dirty="0"/>
          </a:p>
          <a:p>
            <a:endParaRPr lang="en-US" sz="2800" dirty="0"/>
          </a:p>
        </p:txBody>
      </p:sp>
    </p:spTree>
    <p:extLst>
      <p:ext uri="{BB962C8B-B14F-4D97-AF65-F5344CB8AC3E}">
        <p14:creationId xmlns:p14="http://schemas.microsoft.com/office/powerpoint/2010/main" val="2960111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D97C-4CC5-4C2F-8F97-93F8BF64122A}"/>
              </a:ext>
            </a:extLst>
          </p:cNvPr>
          <p:cNvSpPr>
            <a:spLocks noGrp="1"/>
          </p:cNvSpPr>
          <p:nvPr>
            <p:ph type="title"/>
          </p:nvPr>
        </p:nvSpPr>
        <p:spPr/>
        <p:txBody>
          <a:bodyPr/>
          <a:lstStyle/>
          <a:p>
            <a:r>
              <a:rPr lang="es-US" sz="4400" cap="small" dirty="0">
                <a:solidFill>
                  <a:schemeClr val="tx1"/>
                </a:solidFill>
              </a:rPr>
              <a:t>Cómo prevenir el acoso sexual - El papel de los líderes de la escuela</a:t>
            </a:r>
            <a:endParaRPr lang="en-US" cap="small" dirty="0"/>
          </a:p>
        </p:txBody>
      </p:sp>
      <p:sp>
        <p:nvSpPr>
          <p:cNvPr id="3" name="Content Placeholder 2">
            <a:extLst>
              <a:ext uri="{FF2B5EF4-FFF2-40B4-BE49-F238E27FC236}">
                <a16:creationId xmlns:a16="http://schemas.microsoft.com/office/drawing/2014/main" id="{BE809A52-8CA7-41F3-9C67-623E113BA8DB}"/>
              </a:ext>
            </a:extLst>
          </p:cNvPr>
          <p:cNvSpPr>
            <a:spLocks noGrp="1"/>
          </p:cNvSpPr>
          <p:nvPr>
            <p:ph idx="1"/>
          </p:nvPr>
        </p:nvSpPr>
        <p:spPr>
          <a:xfrm>
            <a:off x="1104293" y="2266860"/>
            <a:ext cx="8946541" cy="3228945"/>
          </a:xfrm>
        </p:spPr>
        <p:txBody>
          <a:bodyPr>
            <a:normAutofit/>
          </a:bodyPr>
          <a:lstStyle/>
          <a:p>
            <a:r>
              <a:rPr lang="es-US" sz="3200" dirty="0"/>
              <a:t>Defina lo que no es aceptable</a:t>
            </a:r>
            <a:endParaRPr lang="en-US" sz="3200" dirty="0"/>
          </a:p>
          <a:p>
            <a:r>
              <a:rPr lang="es-US" sz="3200" dirty="0"/>
              <a:t>Informar a todas las personas de la política y las consecuencias</a:t>
            </a:r>
            <a:endParaRPr lang="en-US" sz="3200" dirty="0"/>
          </a:p>
          <a:p>
            <a:r>
              <a:rPr lang="es-US" sz="3200" dirty="0"/>
              <a:t>Capacitar a los adultos</a:t>
            </a:r>
            <a:endParaRPr lang="en-US" sz="3200" dirty="0"/>
          </a:p>
          <a:p>
            <a:r>
              <a:rPr lang="es-US" sz="3200" dirty="0"/>
              <a:t>Capacitar a los estudiantes</a:t>
            </a:r>
            <a:endParaRPr lang="en-US" sz="3200" dirty="0"/>
          </a:p>
        </p:txBody>
      </p:sp>
    </p:spTree>
    <p:extLst>
      <p:ext uri="{BB962C8B-B14F-4D97-AF65-F5344CB8AC3E}">
        <p14:creationId xmlns:p14="http://schemas.microsoft.com/office/powerpoint/2010/main" val="1232681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F778-3E8F-4925-86FF-1DE5024E2568}"/>
              </a:ext>
            </a:extLst>
          </p:cNvPr>
          <p:cNvSpPr>
            <a:spLocks noGrp="1"/>
          </p:cNvSpPr>
          <p:nvPr>
            <p:ph type="title"/>
          </p:nvPr>
        </p:nvSpPr>
        <p:spPr>
          <a:xfrm>
            <a:off x="646111" y="452718"/>
            <a:ext cx="9404723" cy="925508"/>
          </a:xfrm>
        </p:spPr>
        <p:txBody>
          <a:bodyPr/>
          <a:lstStyle/>
          <a:p>
            <a:r>
              <a:rPr lang="en-US" sz="4800" cap="small" dirty="0"/>
              <a:t>Lo que debes hacer</a:t>
            </a:r>
          </a:p>
        </p:txBody>
      </p:sp>
      <p:sp>
        <p:nvSpPr>
          <p:cNvPr id="3" name="Content Placeholder 2">
            <a:extLst>
              <a:ext uri="{FF2B5EF4-FFF2-40B4-BE49-F238E27FC236}">
                <a16:creationId xmlns:a16="http://schemas.microsoft.com/office/drawing/2014/main" id="{B74140AE-5377-47DF-B33B-CA536C087E74}"/>
              </a:ext>
            </a:extLst>
          </p:cNvPr>
          <p:cNvSpPr>
            <a:spLocks noGrp="1"/>
          </p:cNvSpPr>
          <p:nvPr>
            <p:ph idx="1"/>
          </p:nvPr>
        </p:nvSpPr>
        <p:spPr>
          <a:xfrm>
            <a:off x="1103312" y="1431236"/>
            <a:ext cx="8946541" cy="4883424"/>
          </a:xfrm>
        </p:spPr>
        <p:txBody>
          <a:bodyPr>
            <a:normAutofit/>
          </a:bodyPr>
          <a:lstStyle/>
          <a:p>
            <a:pPr fontAlgn="base"/>
            <a:r>
              <a:rPr lang="es-US" sz="3200" dirty="0"/>
              <a:t>No ignores el acoso sexual</a:t>
            </a:r>
            <a:r>
              <a:rPr lang="en-US" sz="3200" dirty="0"/>
              <a:t>.</a:t>
            </a:r>
          </a:p>
          <a:p>
            <a:pPr fontAlgn="base"/>
            <a:r>
              <a:rPr lang="es-US" sz="3200" dirty="0"/>
              <a:t>Dile a la persona que no te gusta su comportamiento y pídele que deje de hacerlo. Si crees que no puedes decírselo directamente, escríbele una nota</a:t>
            </a:r>
            <a:r>
              <a:rPr lang="en-US" sz="3200" dirty="0"/>
              <a:t>. </a:t>
            </a:r>
          </a:p>
          <a:p>
            <a:pPr fontAlgn="base"/>
            <a:r>
              <a:rPr lang="es-US" sz="3200" dirty="0"/>
              <a:t>Debes decirle a tus padres o tutores y/o decirle a un maestro, consejero o administrador en la escuela</a:t>
            </a:r>
            <a:r>
              <a:rPr lang="en-US" sz="3200" dirty="0"/>
              <a:t>.</a:t>
            </a:r>
          </a:p>
          <a:p>
            <a:pPr fontAlgn="base"/>
            <a:endParaRPr lang="en-US" dirty="0"/>
          </a:p>
          <a:p>
            <a:endParaRPr lang="en-US" dirty="0"/>
          </a:p>
        </p:txBody>
      </p:sp>
    </p:spTree>
    <p:extLst>
      <p:ext uri="{BB962C8B-B14F-4D97-AF65-F5344CB8AC3E}">
        <p14:creationId xmlns:p14="http://schemas.microsoft.com/office/powerpoint/2010/main" val="4028455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ACE15-B02B-43FF-A57D-BB63F0195C0C}"/>
              </a:ext>
            </a:extLst>
          </p:cNvPr>
          <p:cNvSpPr>
            <a:spLocks noGrp="1"/>
          </p:cNvSpPr>
          <p:nvPr>
            <p:ph type="title"/>
          </p:nvPr>
        </p:nvSpPr>
        <p:spPr>
          <a:xfrm>
            <a:off x="645130" y="320371"/>
            <a:ext cx="9404723" cy="885752"/>
          </a:xfrm>
        </p:spPr>
        <p:txBody>
          <a:bodyPr/>
          <a:lstStyle/>
          <a:p>
            <a:r>
              <a:rPr lang="en-US" cap="small" dirty="0"/>
              <a:t>Qué más debes hacer</a:t>
            </a:r>
          </a:p>
        </p:txBody>
      </p:sp>
      <p:sp>
        <p:nvSpPr>
          <p:cNvPr id="3" name="Content Placeholder 2">
            <a:extLst>
              <a:ext uri="{FF2B5EF4-FFF2-40B4-BE49-F238E27FC236}">
                <a16:creationId xmlns:a16="http://schemas.microsoft.com/office/drawing/2014/main" id="{949F3FC6-44C3-4BC5-BEA1-2F66E890EAF8}"/>
              </a:ext>
            </a:extLst>
          </p:cNvPr>
          <p:cNvSpPr>
            <a:spLocks noGrp="1"/>
          </p:cNvSpPr>
          <p:nvPr>
            <p:ph idx="1"/>
          </p:nvPr>
        </p:nvSpPr>
        <p:spPr>
          <a:xfrm>
            <a:off x="1103312" y="1482850"/>
            <a:ext cx="8946541" cy="4593098"/>
          </a:xfrm>
        </p:spPr>
        <p:txBody>
          <a:bodyPr/>
          <a:lstStyle/>
          <a:p>
            <a:pPr fontAlgn="base"/>
            <a:r>
              <a:rPr lang="es-US" sz="2800" dirty="0"/>
              <a:t>Habla con alguien de confianza sobre cómo te sientes. Amigos, padres o tutores, hermanos, un maestro de confianza, un consejero o un administrador pueden ser útiles y proporcionar el apoyo que necesitas</a:t>
            </a:r>
            <a:r>
              <a:rPr lang="en-US" sz="2800" dirty="0"/>
              <a:t>.</a:t>
            </a:r>
          </a:p>
          <a:p>
            <a:pPr fontAlgn="base"/>
            <a:r>
              <a:rPr lang="es-US" sz="2800" dirty="0"/>
              <a:t>Dile a tu maestro, consejero o director que estás siendo acosado sexualmente. Si no te sientes cómodo haciendo esto, tus padres o tutores pueden hacerlo por ti.</a:t>
            </a:r>
            <a:endParaRPr lang="en-US" sz="2800" dirty="0"/>
          </a:p>
          <a:p>
            <a:endParaRPr lang="en-US" dirty="0"/>
          </a:p>
        </p:txBody>
      </p:sp>
    </p:spTree>
    <p:extLst>
      <p:ext uri="{BB962C8B-B14F-4D97-AF65-F5344CB8AC3E}">
        <p14:creationId xmlns:p14="http://schemas.microsoft.com/office/powerpoint/2010/main" val="36766915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431</TotalTime>
  <Words>1471</Words>
  <Application>Microsoft Office PowerPoint</Application>
  <PresentationFormat>Widescreen</PresentationFormat>
  <Paragraphs>266</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Wingdings</vt:lpstr>
      <vt:lpstr>Wingdings 3</vt:lpstr>
      <vt:lpstr>Ion</vt:lpstr>
      <vt:lpstr>Eres legal,  ¿ahora qué?</vt:lpstr>
      <vt:lpstr>Seguridad personal básica</vt:lpstr>
      <vt:lpstr>Cumplir 18 años – consecuencias legales</vt:lpstr>
      <vt:lpstr>La cultura Universitaria de enamoramiento de los adultos jóvenes</vt:lpstr>
      <vt:lpstr>Acoso</vt:lpstr>
      <vt:lpstr>Acoso Sexual</vt:lpstr>
      <vt:lpstr>Acoso Sexual  </vt:lpstr>
      <vt:lpstr>Ejemplos de acoso</vt:lpstr>
      <vt:lpstr>Ejemplos de acoso sexual y agresión </vt:lpstr>
      <vt:lpstr>Código Legal de Indiana</vt:lpstr>
      <vt:lpstr>Título IX del Código de Derechos Civiles</vt:lpstr>
      <vt:lpstr>Cómo prevenir el acoso sexual - El papel de los líderes de la escuela</vt:lpstr>
      <vt:lpstr>Lo que debes hacer</vt:lpstr>
      <vt:lpstr>Qué más debes hacer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18</dc:title>
  <dc:creator>Catherine Cicchiello</dc:creator>
  <cp:lastModifiedBy>Mike &amp; Cecilia</cp:lastModifiedBy>
  <cp:revision>53</cp:revision>
  <dcterms:created xsi:type="dcterms:W3CDTF">2018-07-28T11:08:43Z</dcterms:created>
  <dcterms:modified xsi:type="dcterms:W3CDTF">2019-08-28T15:26:05Z</dcterms:modified>
</cp:coreProperties>
</file>