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handoutMasterIdLst>
    <p:handoutMasterId r:id="rId17"/>
  </p:handoutMasterIdLst>
  <p:sldIdLst>
    <p:sldId id="256" r:id="rId2"/>
    <p:sldId id="257" r:id="rId3"/>
    <p:sldId id="258" r:id="rId4"/>
    <p:sldId id="259" r:id="rId5"/>
    <p:sldId id="267" r:id="rId6"/>
    <p:sldId id="268" r:id="rId7"/>
    <p:sldId id="260" r:id="rId8"/>
    <p:sldId id="262" r:id="rId9"/>
    <p:sldId id="263" r:id="rId10"/>
    <p:sldId id="269" r:id="rId11"/>
    <p:sldId id="264" r:id="rId12"/>
    <p:sldId id="261" r:id="rId13"/>
    <p:sldId id="265" r:id="rId14"/>
    <p:sldId id="266"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66667" autoAdjust="0"/>
  </p:normalViewPr>
  <p:slideViewPr>
    <p:cSldViewPr snapToGrid="0">
      <p:cViewPr varScale="1">
        <p:scale>
          <a:sx n="57" d="100"/>
          <a:sy n="57" d="100"/>
        </p:scale>
        <p:origin x="1541" y="53"/>
      </p:cViewPr>
      <p:guideLst/>
    </p:cSldViewPr>
  </p:slideViewPr>
  <p:notesTextViewPr>
    <p:cViewPr>
      <p:scale>
        <a:sx n="1" d="1"/>
        <a:sy n="1" d="1"/>
      </p:scale>
      <p:origin x="0" y="0"/>
    </p:cViewPr>
  </p:notesTextViewPr>
  <p:notesViewPr>
    <p:cSldViewPr snapToGrid="0">
      <p:cViewPr varScale="1">
        <p:scale>
          <a:sx n="66" d="100"/>
          <a:sy n="66" d="100"/>
        </p:scale>
        <p:origin x="3134"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63EAD-F7EF-4B9C-9373-9BBBACF04C6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DRAFT</a:t>
            </a:r>
          </a:p>
        </p:txBody>
      </p:sp>
      <p:sp>
        <p:nvSpPr>
          <p:cNvPr id="3" name="Date Placeholder 2">
            <a:extLst>
              <a:ext uri="{FF2B5EF4-FFF2-40B4-BE49-F238E27FC236}">
                <a16:creationId xmlns:a16="http://schemas.microsoft.com/office/drawing/2014/main" id="{67ACA175-FED2-41C0-8BEC-9349A7D9F84A}"/>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B8AFCA4-E72F-4643-93C5-A88BD7E594BC}" type="datetimeFigureOut">
              <a:rPr lang="en-US" smtClean="0"/>
              <a:t>9/3/2019</a:t>
            </a:fld>
            <a:endParaRPr lang="en-US"/>
          </a:p>
        </p:txBody>
      </p:sp>
      <p:sp>
        <p:nvSpPr>
          <p:cNvPr id="4" name="Footer Placeholder 3">
            <a:extLst>
              <a:ext uri="{FF2B5EF4-FFF2-40B4-BE49-F238E27FC236}">
                <a16:creationId xmlns:a16="http://schemas.microsoft.com/office/drawing/2014/main" id="{91937FDB-5B5C-44F0-B846-07B16201F85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Safe Environment Training - 12th grade</a:t>
            </a:r>
          </a:p>
        </p:txBody>
      </p:sp>
      <p:sp>
        <p:nvSpPr>
          <p:cNvPr id="5" name="Slide Number Placeholder 4">
            <a:extLst>
              <a:ext uri="{FF2B5EF4-FFF2-40B4-BE49-F238E27FC236}">
                <a16:creationId xmlns:a16="http://schemas.microsoft.com/office/drawing/2014/main" id="{0677B0E8-1077-4BF9-859C-3F216C44C24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6F9B77E-3D14-4977-9E7E-42899FAF2B59}" type="slidenum">
              <a:rPr lang="en-US" smtClean="0"/>
              <a:t>‹#›</a:t>
            </a:fld>
            <a:endParaRPr lang="en-US"/>
          </a:p>
        </p:txBody>
      </p:sp>
    </p:spTree>
    <p:extLst>
      <p:ext uri="{BB962C8B-B14F-4D97-AF65-F5344CB8AC3E}">
        <p14:creationId xmlns:p14="http://schemas.microsoft.com/office/powerpoint/2010/main" val="130378555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2000"/>
            </a:lvl1pPr>
          </a:lstStyle>
          <a:p>
            <a:r>
              <a:rPr lang="en-US" dirty="0"/>
              <a:t>DRAFT</a:t>
            </a: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3517F3A-F8F3-4DB3-8BA4-50A37EB3E1ED}" type="datetimeFigureOut">
              <a:rPr lang="en-US" smtClean="0"/>
              <a:t>9/3/2019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a:t>Safe Environment Training - 12th grade</a:t>
            </a:r>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F3C8C89-957A-40E2-90AA-C44FA5DC587C}" type="slidenum">
              <a:rPr lang="en-US" smtClean="0"/>
              <a:t>‹#›</a:t>
            </a:fld>
            <a:endParaRPr lang="en-US" dirty="0"/>
          </a:p>
        </p:txBody>
      </p:sp>
    </p:spTree>
    <p:extLst>
      <p:ext uri="{BB962C8B-B14F-4D97-AF65-F5344CB8AC3E}">
        <p14:creationId xmlns:p14="http://schemas.microsoft.com/office/powerpoint/2010/main" val="54915708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iga.in.gov/legislative/laws/2018/ic/titles/005/#5-26.5-2-2" TargetMode="External"/><Relationship Id="rId7" Type="http://schemas.openxmlformats.org/officeDocument/2006/relationships/hyperlink" Target="http://iga.in.gov/legislative/laws/2018/ic/titles/025/#35-31.5-2-221.5"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iga.in.gov/legislative/laws/2018/ic/titles/025/#35-31.5-2-302" TargetMode="External"/><Relationship Id="rId5" Type="http://schemas.openxmlformats.org/officeDocument/2006/relationships/hyperlink" Target="http://iga.in.gov/legislative/laws/2018/ic/titles/005/#35-46-1-3" TargetMode="External"/><Relationship Id="rId4" Type="http://schemas.openxmlformats.org/officeDocument/2006/relationships/hyperlink" Target="http://iga.in.gov/legislative/laws/2018/ic/titles/005/#35-42-4"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any additional staff that are present to assist with the presentation.</a:t>
            </a:r>
          </a:p>
          <a:p>
            <a:endParaRPr lang="en-US" dirty="0"/>
          </a:p>
          <a:p>
            <a:r>
              <a:rPr lang="en-US" dirty="0"/>
              <a:t>Lead the group in prayer.</a:t>
            </a:r>
          </a:p>
          <a:p>
            <a:endParaRPr lang="en-US" dirty="0"/>
          </a:p>
          <a:p>
            <a:r>
              <a:rPr lang="en-US" dirty="0"/>
              <a:t>Explain the purpose of this training session.  Training session goals:</a:t>
            </a:r>
          </a:p>
          <a:p>
            <a:endParaRPr lang="en-US" dirty="0"/>
          </a:p>
          <a:p>
            <a:r>
              <a:rPr lang="en-US" dirty="0"/>
              <a:t>1.  Review basic personal safety lessons learned in previous training sessions.</a:t>
            </a:r>
          </a:p>
          <a:p>
            <a:r>
              <a:rPr lang="en-US" dirty="0"/>
              <a:t>2.  Explain legal consequences of turning 18 years of age</a:t>
            </a:r>
          </a:p>
          <a:p>
            <a:r>
              <a:rPr lang="en-US" dirty="0"/>
              <a:t>3.  Introduce the college/young adult dating culture</a:t>
            </a:r>
          </a:p>
          <a:p>
            <a:r>
              <a:rPr lang="en-US" dirty="0"/>
              <a:t>4.  Define Sexual harassment and some important aspects</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a:t>
            </a:fld>
            <a:endParaRPr lang="en-US" dirty="0"/>
          </a:p>
        </p:txBody>
      </p:sp>
      <p:sp>
        <p:nvSpPr>
          <p:cNvPr id="5" name="Footer Placeholder 4">
            <a:extLst>
              <a:ext uri="{FF2B5EF4-FFF2-40B4-BE49-F238E27FC236}">
                <a16:creationId xmlns:a16="http://schemas.microsoft.com/office/drawing/2014/main" id="{655B79C0-6672-45E0-99BE-D88C89A35BA1}"/>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E1D4C2EA-FAC5-483E-ABF0-6FCDFC2E4935}"/>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98800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Review basic personal safety lessons learned in Catholic grade schools or in parish religious education programs.</a:t>
            </a:r>
            <a:endParaRPr lang="en-US" dirty="0"/>
          </a:p>
          <a:p>
            <a:r>
              <a:rPr lang="en-US" dirty="0"/>
              <a:t> </a:t>
            </a:r>
          </a:p>
          <a:p>
            <a:pPr marL="174708" indent="-174708">
              <a:buFont typeface="Arial" panose="020B0604020202020204" pitchFamily="34" charset="0"/>
              <a:buChar char="•"/>
            </a:pPr>
            <a:r>
              <a:rPr lang="en-US" dirty="0"/>
              <a:t>God created you and loves you.  God made your bodies for good purposes.</a:t>
            </a:r>
          </a:p>
          <a:p>
            <a:pPr marL="174708" indent="-174708">
              <a:buFont typeface="Arial" panose="020B0604020202020204" pitchFamily="34" charset="0"/>
              <a:buChar char="•"/>
            </a:pPr>
            <a:r>
              <a:rPr lang="en-US" dirty="0"/>
              <a:t>You each have personal space that is to be respected by others.</a:t>
            </a:r>
          </a:p>
          <a:p>
            <a:pPr marL="174708" indent="-174708">
              <a:buFont typeface="Arial" panose="020B0604020202020204" pitchFamily="34" charset="0"/>
              <a:buChar char="•"/>
            </a:pPr>
            <a:r>
              <a:rPr lang="en-US" dirty="0"/>
              <a:t>You should treat yourselves and others with respect and care (the golden rule).  </a:t>
            </a:r>
          </a:p>
          <a:p>
            <a:pPr marL="174708" indent="-174708">
              <a:buFont typeface="Arial" panose="020B0604020202020204" pitchFamily="34" charset="0"/>
              <a:buChar char="•"/>
            </a:pPr>
            <a:r>
              <a:rPr lang="en-US" dirty="0"/>
              <a:t>Some touches are safe, some are unsafe.</a:t>
            </a:r>
          </a:p>
          <a:p>
            <a:pPr marL="174708" indent="-174708">
              <a:buFont typeface="Arial" panose="020B0604020202020204" pitchFamily="34" charset="0"/>
              <a:buChar char="•"/>
            </a:pPr>
            <a:r>
              <a:rPr lang="en-US" dirty="0"/>
              <a:t>You have internal warning signs or sirens that let you know when you are in danger.</a:t>
            </a:r>
          </a:p>
          <a:p>
            <a:pPr marL="174708" indent="-174708">
              <a:buFont typeface="Arial" panose="020B0604020202020204" pitchFamily="34" charset="0"/>
              <a:buChar char="•"/>
            </a:pPr>
            <a:r>
              <a:rPr lang="en-US" dirty="0"/>
              <a:t>If you are ever in danger, are not being respected, or are being touched in an unsafe way, you should get away.  Sexually using or abusing another person is morally and legally wrong and will not be tolerated.   </a:t>
            </a:r>
          </a:p>
          <a:p>
            <a:pPr marL="174708" indent="-174708">
              <a:buFont typeface="Arial" panose="020B0604020202020204" pitchFamily="34" charset="0"/>
              <a:buChar char="•"/>
            </a:pPr>
            <a:r>
              <a:rPr lang="en-US" dirty="0"/>
              <a:t>There are adults in your life to care for and protect you. </a:t>
            </a:r>
          </a:p>
          <a:p>
            <a:pPr marL="174708" indent="-174708">
              <a:buFont typeface="Arial" panose="020B0604020202020204" pitchFamily="34" charset="0"/>
              <a:buChar char="•"/>
            </a:pPr>
            <a:r>
              <a:rPr lang="en-US" dirty="0"/>
              <a:t>Get help from one of these adults.  Keep telling and asking until you get the help you need. </a:t>
            </a:r>
          </a:p>
          <a:p>
            <a:pPr marL="174708" indent="-174708">
              <a:buFont typeface="Arial" panose="020B0604020202020204" pitchFamily="34" charset="0"/>
              <a:buChar char="•"/>
            </a:pPr>
            <a:r>
              <a:rPr lang="en-US" dirty="0"/>
              <a:t>Where to go for help at our school….(fill in with names).</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2</a:t>
            </a:fld>
            <a:endParaRPr lang="en-US" dirty="0"/>
          </a:p>
        </p:txBody>
      </p:sp>
      <p:sp>
        <p:nvSpPr>
          <p:cNvPr id="5" name="Footer Placeholder 4">
            <a:extLst>
              <a:ext uri="{FF2B5EF4-FFF2-40B4-BE49-F238E27FC236}">
                <a16:creationId xmlns:a16="http://schemas.microsoft.com/office/drawing/2014/main" id="{FA2BC038-A8BA-4846-9A8F-B6E0A3A96D44}"/>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C93E46E2-3A01-439F-BCDE-63316561288B}"/>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47947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Legal consequences of turning 18 years of age</a:t>
            </a:r>
            <a:endParaRPr lang="en-US" dirty="0"/>
          </a:p>
          <a:p>
            <a:r>
              <a:rPr lang="en-US" dirty="0"/>
              <a:t> </a:t>
            </a:r>
          </a:p>
          <a:p>
            <a:r>
              <a:rPr lang="en-US" dirty="0"/>
              <a:t>Now you are a legal adult/the possible consequences</a:t>
            </a:r>
          </a:p>
          <a:p>
            <a:r>
              <a:rPr lang="en-US" dirty="0"/>
              <a:t> </a:t>
            </a:r>
          </a:p>
          <a:p>
            <a:r>
              <a:rPr lang="en-US" dirty="0"/>
              <a:t>	Youthful legal misadventures that once might have been met with parental wrath and a stern lecture from the local police can land an 18-year-old in jail. Whether it's throwing toilet paper up in a neighbor's trees or shoplifting even inexpensive items, these acts may have previously landed you with a slap on the wrist, but as soon as you become an official adult, the whole game changes. Even some minor drug possession charges that may have been overlooked at 17 can lead to jail time at 18.</a:t>
            </a:r>
          </a:p>
          <a:p>
            <a:r>
              <a:rPr lang="en-US" dirty="0"/>
              <a:t>	Once you become an adult, any violation of criminal or civil law will result in your treatment as a legal adult.   You name will not be shielded from the public.   You will be solely accountable for your actions.  For example, sexting is illegal in all states.  “Sexting,” is defined as “sending nude, sexual or indecent photos (or ‘selfies’) using a computer, mobile phone or other mobile device.” In some cases, it can also include written messages or even videos.  </a:t>
            </a:r>
          </a:p>
          <a:p>
            <a:r>
              <a:rPr lang="en-US" dirty="0"/>
              <a:t>Indiana law:  Photographing or disseminating images of someone younger than 18 engaged sexual conduct is a Class C felony, and penalties include at least two (and up to eight) years in prison, a fine of up to $10,000, or both. It is a Class D felony to possess sexual images of a child who is younger than 16 years old. Penalties include at least six months in jail (and up to three years in prison), a fine of up to $10,000, or both. However, minors may be subject to different or reduced penalties when tried in juvenile court, where judges have wider discretion in sentencing.</a:t>
            </a:r>
          </a:p>
          <a:p>
            <a:r>
              <a:rPr lang="en-US" dirty="0"/>
              <a:t> </a:t>
            </a:r>
          </a:p>
          <a:p>
            <a:r>
              <a:rPr lang="en-US" dirty="0"/>
              <a:t>At 18, you will be tried as an adult; your criminal record will be available for employers, colleges,  or others to see if they legally search.   There are consequences for your actions.</a:t>
            </a:r>
          </a:p>
          <a:p>
            <a:endParaRPr lang="en-US" dirty="0"/>
          </a:p>
          <a:p>
            <a:r>
              <a:rPr lang="en-US" dirty="0"/>
              <a:t>This is one example.   The circumstances will also apply to driving while under the influence of alcohol, possession of illegal drugs, theft, and any other illegal activity.</a:t>
            </a:r>
          </a:p>
          <a:p>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3</a:t>
            </a:fld>
            <a:endParaRPr lang="en-US" dirty="0"/>
          </a:p>
        </p:txBody>
      </p:sp>
      <p:sp>
        <p:nvSpPr>
          <p:cNvPr id="5" name="Footer Placeholder 4">
            <a:extLst>
              <a:ext uri="{FF2B5EF4-FFF2-40B4-BE49-F238E27FC236}">
                <a16:creationId xmlns:a16="http://schemas.microsoft.com/office/drawing/2014/main" id="{990ACF81-968F-4919-8A80-D7DB487B85F9}"/>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22758746-730B-4209-AE97-E54A7A3BF1FF}"/>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468812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The college/young adult dating culture</a:t>
            </a:r>
            <a:endParaRPr lang="en-US" dirty="0"/>
          </a:p>
          <a:p>
            <a:r>
              <a:rPr lang="en-US" dirty="0"/>
              <a:t> </a:t>
            </a:r>
          </a:p>
          <a:p>
            <a:r>
              <a:rPr lang="en-US" dirty="0"/>
              <a:t>	The pervasive attitude that is portrayed in media is not helpful or healthy.   The “hook-up” culture is one in which two adults do not take the time to come to know one another as friends.   Nor do they come to know one another intellectually, emotionally or spiritually.     They do not develop a sense of caring for the other and the other’s needs.   Rather, the mindset is to enjoy a quick sexual fling in order to fulfill some physical desire.  These relationships will not meet your inner longing for meaningful, healthy, and positive relationships. Many people cover up any feelings of hurt and loss with bravado, but the emotional wounds are within and may be deep.</a:t>
            </a:r>
          </a:p>
          <a:p>
            <a:r>
              <a:rPr lang="en-US" dirty="0"/>
              <a:t> </a:t>
            </a:r>
          </a:p>
          <a:p>
            <a:r>
              <a:rPr lang="en-US" dirty="0"/>
              <a:t>It is very challenging to be countercultural.   However, Jesus was very countercultural in his life.   He loved sinners and hung out with those cast aside.   Draw strength and comfort from him.  Each one needs to draw on this strength </a:t>
            </a:r>
            <a:r>
              <a:rPr lang="en-US"/>
              <a:t>to go </a:t>
            </a:r>
            <a:r>
              <a:rPr lang="en-US" dirty="0"/>
              <a:t>against the cultural hype.   </a:t>
            </a:r>
          </a:p>
          <a:p>
            <a:r>
              <a:rPr lang="en-US" dirty="0"/>
              <a:t> </a:t>
            </a:r>
          </a:p>
          <a:p>
            <a:r>
              <a:rPr lang="en-US" dirty="0"/>
              <a:t>Protecting yourself in dating relationships is very important.   While it takes a certain amount of emotional vulnerability to begin a dating relationship, the best course of action is to go slowly.  Become good friends as you date.  Learn about the whole person:  mind, spirit, emotions, and body. </a:t>
            </a:r>
          </a:p>
          <a:p>
            <a:r>
              <a:rPr lang="en-US" dirty="0"/>
              <a:t> </a:t>
            </a:r>
          </a:p>
          <a:p>
            <a:r>
              <a:rPr lang="en-US" dirty="0"/>
              <a:t>“The best love is a slow love.”   Most Rev. John M. D’Arcy</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4</a:t>
            </a:fld>
            <a:endParaRPr lang="en-US" dirty="0"/>
          </a:p>
        </p:txBody>
      </p:sp>
      <p:sp>
        <p:nvSpPr>
          <p:cNvPr id="5" name="Footer Placeholder 4">
            <a:extLst>
              <a:ext uri="{FF2B5EF4-FFF2-40B4-BE49-F238E27FC236}">
                <a16:creationId xmlns:a16="http://schemas.microsoft.com/office/drawing/2014/main" id="{B0010FDF-B138-4C5C-B72D-D67A691D7244}"/>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905CE3C2-8289-423A-9CB4-BDE49064FC33}"/>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850859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Harassment </a:t>
            </a:r>
          </a:p>
          <a:p>
            <a:endParaRPr lang="en-US" dirty="0"/>
          </a:p>
          <a:p>
            <a:r>
              <a:rPr lang="en-US" dirty="0"/>
              <a:t>Harassment, assault, and abuse all take place when the perpetrator takes advantage of another by exploiting the power differential between them.  Many relationship do not have an equal power distribution, for example  teacher – student, coach – player, parent – child, boss – employee.   In these relationships, it is the responsibility of the person with more power to develop the other person and assist them in achieving the goals of their shared activity.</a:t>
            </a:r>
          </a:p>
          <a:p>
            <a:endParaRPr lang="en-US" dirty="0"/>
          </a:p>
          <a:p>
            <a:r>
              <a:rPr lang="en-US" dirty="0"/>
              <a:t>Milder forms of harassment if not challenged may lead to more serious harassment, assault or abuse</a:t>
            </a:r>
          </a:p>
          <a:p>
            <a:endParaRPr lang="en-US" dirty="0"/>
          </a:p>
          <a:p>
            <a:r>
              <a:rPr lang="en-US" dirty="0"/>
              <a:t>Sexual Harassment – US EEOC definition (United States Equal Employment Opportunity Commission)</a:t>
            </a:r>
          </a:p>
          <a:p>
            <a:pPr marL="628650" lvl="1" indent="-171450">
              <a:buFont typeface="Arial" panose="020B0604020202020204" pitchFamily="34" charset="0"/>
              <a:buChar char="•"/>
            </a:pPr>
            <a:r>
              <a:rPr lang="en-US" dirty="0"/>
              <a:t>Offensive remarks about a person’s sex, unwelcome sexual advances, requests for sexual favors,  or unwelcome sexual behavior</a:t>
            </a:r>
          </a:p>
          <a:p>
            <a:pPr marL="628650" lvl="1" indent="-171450">
              <a:buFont typeface="Arial" panose="020B0604020202020204" pitchFamily="34" charset="0"/>
              <a:buChar char="•"/>
            </a:pPr>
            <a:r>
              <a:rPr lang="en-US" dirty="0"/>
              <a:t>Makes you feel uncomfortable, scared and/or confused</a:t>
            </a:r>
          </a:p>
          <a:p>
            <a:pPr marL="628650" lvl="1" indent="-171450">
              <a:buFont typeface="Arial" panose="020B0604020202020204" pitchFamily="34" charset="0"/>
              <a:buChar char="•"/>
            </a:pPr>
            <a:r>
              <a:rPr lang="en-US" dirty="0"/>
              <a:t>Interferes with your ability in school, extracurriculars, or work</a:t>
            </a:r>
          </a:p>
          <a:p>
            <a:pPr marL="628650" lvl="1" indent="-171450">
              <a:buFont typeface="Arial" panose="020B0604020202020204" pitchFamily="34" charset="0"/>
              <a:buChar char="•"/>
            </a:pPr>
            <a:r>
              <a:rPr lang="en-US" dirty="0"/>
              <a:t>Differs from flirting, playing around, or other behaviors that you welcome or enjoy</a:t>
            </a:r>
          </a:p>
          <a:p>
            <a:pPr marL="628650" lvl="1" indent="-171450">
              <a:buFont typeface="Arial" panose="020B0604020202020204" pitchFamily="34" charset="0"/>
              <a:buChar char="•"/>
            </a:pPr>
            <a:r>
              <a:rPr lang="en-US" dirty="0"/>
              <a:t>Under reported – most times the victim is embarrassed to report, afraid no one will believe him/her, or scared about retribution </a:t>
            </a:r>
          </a:p>
          <a:p>
            <a:endParaRPr lang="en-US" dirty="0"/>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- 12th grade</a:t>
            </a:r>
            <a:endParaRPr lang="en-US" dirty="0"/>
          </a:p>
        </p:txBody>
      </p:sp>
      <p:sp>
        <p:nvSpPr>
          <p:cNvPr id="6" name="Slide Number Placeholder 5"/>
          <p:cNvSpPr>
            <a:spLocks noGrp="1"/>
          </p:cNvSpPr>
          <p:nvPr>
            <p:ph type="sldNum" sz="quarter" idx="5"/>
          </p:nvPr>
        </p:nvSpPr>
        <p:spPr/>
        <p:txBody>
          <a:bodyPr/>
          <a:lstStyle/>
          <a:p>
            <a:fld id="{6F3C8C89-957A-40E2-90AA-C44FA5DC587C}" type="slidenum">
              <a:rPr lang="en-US" smtClean="0"/>
              <a:t>5</a:t>
            </a:fld>
            <a:endParaRPr lang="en-US" dirty="0"/>
          </a:p>
        </p:txBody>
      </p:sp>
    </p:spTree>
    <p:extLst>
      <p:ext uri="{BB962C8B-B14F-4D97-AF65-F5344CB8AC3E}">
        <p14:creationId xmlns:p14="http://schemas.microsoft.com/office/powerpoint/2010/main" val="230693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 harassment is:</a:t>
            </a:r>
          </a:p>
          <a:p>
            <a:endParaRPr lang="en-US" dirty="0"/>
          </a:p>
          <a:p>
            <a:pPr marL="171450" indent="-171450">
              <a:buFont typeface="Arial" panose="020B0604020202020204" pitchFamily="34" charset="0"/>
              <a:buChar char="•"/>
            </a:pPr>
            <a:r>
              <a:rPr lang="en-US" dirty="0"/>
              <a:t>Illegal</a:t>
            </a:r>
          </a:p>
          <a:p>
            <a:pPr marL="171450" indent="-171450">
              <a:buFont typeface="Arial" panose="020B0604020202020204" pitchFamily="34" charset="0"/>
              <a:buChar char="•"/>
            </a:pPr>
            <a:r>
              <a:rPr lang="en-US" dirty="0"/>
              <a:t>Sometimes considered more of a civil rights issue than a criminal act, especially with the milder forms of harassment such as verbal sexual harassment</a:t>
            </a:r>
          </a:p>
          <a:p>
            <a:pPr marL="171450" indent="-171450">
              <a:buFont typeface="Arial" panose="020B0604020202020204" pitchFamily="34" charset="0"/>
              <a:buChar char="•"/>
            </a:pPr>
            <a:r>
              <a:rPr lang="en-US" dirty="0"/>
              <a:t>Violates Title VII of the Civil Rights Act of 1964</a:t>
            </a:r>
          </a:p>
          <a:p>
            <a:pPr marL="171450" indent="-171450">
              <a:buFont typeface="Arial" panose="020B0604020202020204" pitchFamily="34" charset="0"/>
              <a:buChar char="•"/>
            </a:pPr>
            <a:r>
              <a:rPr lang="en-US" dirty="0"/>
              <a:t>Can be verbal:  jokes, remarks, rumors, or comments about your body</a:t>
            </a:r>
          </a:p>
          <a:p>
            <a:pPr marL="171450" indent="-171450">
              <a:buFont typeface="Arial" panose="020B0604020202020204" pitchFamily="34" charset="0"/>
              <a:buChar char="•"/>
            </a:pPr>
            <a:r>
              <a:rPr lang="en-US" dirty="0"/>
              <a:t>Can be physical:  grabbing, rubbing, flashing, touching, mooning, pinching </a:t>
            </a:r>
          </a:p>
          <a:p>
            <a:pPr marL="171450" indent="-171450">
              <a:buFont typeface="Arial" panose="020B0604020202020204" pitchFamily="34" charset="0"/>
              <a:buChar char="•"/>
            </a:pPr>
            <a:r>
              <a:rPr lang="en-US" dirty="0"/>
              <a:t>Can be visual:  obscene gestures, displays of naked pictures, picture of sex-related objects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- 12th grade</a:t>
            </a:r>
            <a:endParaRPr lang="en-US" dirty="0"/>
          </a:p>
        </p:txBody>
      </p:sp>
      <p:sp>
        <p:nvSpPr>
          <p:cNvPr id="6" name="Slide Number Placeholder 5"/>
          <p:cNvSpPr>
            <a:spLocks noGrp="1"/>
          </p:cNvSpPr>
          <p:nvPr>
            <p:ph type="sldNum" sz="quarter" idx="5"/>
          </p:nvPr>
        </p:nvSpPr>
        <p:spPr/>
        <p:txBody>
          <a:bodyPr/>
          <a:lstStyle/>
          <a:p>
            <a:fld id="{6F3C8C89-957A-40E2-90AA-C44FA5DC587C}" type="slidenum">
              <a:rPr lang="en-US" smtClean="0"/>
              <a:t>6</a:t>
            </a:fld>
            <a:endParaRPr lang="en-US" dirty="0"/>
          </a:p>
        </p:txBody>
      </p:sp>
    </p:spTree>
    <p:extLst>
      <p:ext uri="{BB962C8B-B14F-4D97-AF65-F5344CB8AC3E}">
        <p14:creationId xmlns:p14="http://schemas.microsoft.com/office/powerpoint/2010/main" val="2452858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Sexual harassment </a:t>
            </a:r>
            <a:endParaRPr lang="en-US" dirty="0"/>
          </a:p>
          <a:p>
            <a:r>
              <a:rPr lang="en-US" b="1" dirty="0"/>
              <a:t> </a:t>
            </a:r>
            <a:endParaRPr lang="en-US" dirty="0"/>
          </a:p>
          <a:p>
            <a:r>
              <a:rPr lang="en-US" dirty="0"/>
              <a:t>There are two types of sexual harassment:   Quid pro quo and hostile environment</a:t>
            </a:r>
          </a:p>
          <a:p>
            <a:r>
              <a:rPr lang="en-US" dirty="0"/>
              <a:t> </a:t>
            </a:r>
          </a:p>
          <a:p>
            <a:r>
              <a:rPr lang="en-US" dirty="0"/>
              <a:t>Quid Pro Quo – defined as a favor or advantage granted or expected in return for something.</a:t>
            </a:r>
          </a:p>
          <a:p>
            <a:r>
              <a:rPr lang="en-US" dirty="0"/>
              <a:t>In this setting, it means that another person causes you to believe that you must submit to unwelcome sexual conduct to participate in some activity, or gain something that you want</a:t>
            </a:r>
          </a:p>
          <a:p>
            <a:r>
              <a:rPr lang="en-US" dirty="0"/>
              <a:t> </a:t>
            </a:r>
          </a:p>
          <a:p>
            <a:r>
              <a:rPr lang="en-US" dirty="0"/>
              <a:t>Hostile environment – severe, persistent or pervasive unwelcome sexual conduct by a person that creates a threatening, abusive or intimidating environment; words or conduct of a sexual nature that offends, stigmatizes, demeans, frightens, or threatens you because of your sex</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7</a:t>
            </a:fld>
            <a:endParaRPr lang="en-US" dirty="0"/>
          </a:p>
        </p:txBody>
      </p:sp>
      <p:sp>
        <p:nvSpPr>
          <p:cNvPr id="5" name="Footer Placeholder 4">
            <a:extLst>
              <a:ext uri="{FF2B5EF4-FFF2-40B4-BE49-F238E27FC236}">
                <a16:creationId xmlns:a16="http://schemas.microsoft.com/office/drawing/2014/main" id="{5E4DA3AD-3E21-4F55-88A3-C79D2EAF7ABB}"/>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9C634B52-8717-4604-AAD5-23EAD848C0E2}"/>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635661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include:  </a:t>
            </a:r>
          </a:p>
          <a:p>
            <a:r>
              <a:rPr lang="en-US" dirty="0"/>
              <a:t>•	touching, pinching, grabbing another person</a:t>
            </a:r>
          </a:p>
          <a:p>
            <a:r>
              <a:rPr lang="en-US" dirty="0"/>
              <a:t>•	cornering a person or leaning over a person; invading personal space </a:t>
            </a:r>
          </a:p>
          <a:p>
            <a:r>
              <a:rPr lang="en-US" dirty="0"/>
              <a:t>•	sending sexual notes or pictures</a:t>
            </a:r>
          </a:p>
          <a:p>
            <a:r>
              <a:rPr lang="en-US" dirty="0"/>
              <a:t>•	writing sexual graffiti </a:t>
            </a:r>
          </a:p>
          <a:p>
            <a:r>
              <a:rPr lang="en-US" dirty="0"/>
              <a:t>•	making suggestive or sexual gestures, jokes, comments, looks or noises</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8</a:t>
            </a:fld>
            <a:endParaRPr lang="en-US" dirty="0"/>
          </a:p>
        </p:txBody>
      </p:sp>
      <p:sp>
        <p:nvSpPr>
          <p:cNvPr id="5" name="Footer Placeholder 4">
            <a:extLst>
              <a:ext uri="{FF2B5EF4-FFF2-40B4-BE49-F238E27FC236}">
                <a16:creationId xmlns:a16="http://schemas.microsoft.com/office/drawing/2014/main" id="{1C6D18EE-81F6-4995-BE97-A4C2C0D957BB}"/>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54DE30C1-920E-4EFF-A5DB-70075D1CAF74}"/>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674806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spreading sexual rumors or making sexual propositions</a:t>
            </a:r>
          </a:p>
          <a:p>
            <a:r>
              <a:rPr lang="en-US" dirty="0"/>
              <a:t>•	pulling off your own or another’s clothing</a:t>
            </a:r>
          </a:p>
          <a:p>
            <a:r>
              <a:rPr lang="en-US" dirty="0"/>
              <a:t>•	being forced to kiss another person or touch them in a sexual way</a:t>
            </a:r>
          </a:p>
          <a:p>
            <a:r>
              <a:rPr lang="en-US" dirty="0"/>
              <a:t>•	attempted rape and rape</a:t>
            </a:r>
          </a:p>
          <a:p>
            <a:r>
              <a:rPr lang="en-US" dirty="0"/>
              <a:t> </a:t>
            </a:r>
          </a:p>
          <a:p>
            <a:r>
              <a:rPr lang="en-US" dirty="0"/>
              <a:t>The harasser need not agree that the behavior fits the definition.  The target alone defines the harassment as sexual.   Note:  Bullying is usually defined as nonsexual harassment.   </a:t>
            </a:r>
          </a:p>
          <a:p>
            <a:r>
              <a:rPr lang="en-US" dirty="0"/>
              <a:t> </a:t>
            </a:r>
          </a:p>
          <a:p>
            <a:r>
              <a:rPr lang="en-US" dirty="0"/>
              <a:t>Grooming which we have talked about in previous years and the tactics used to groom another are forms of sexual harassment.   </a:t>
            </a:r>
          </a:p>
          <a:p>
            <a:r>
              <a:rPr lang="en-US" dirty="0"/>
              <a:t> </a:t>
            </a:r>
          </a:p>
          <a:p>
            <a:r>
              <a:rPr lang="en-US" dirty="0"/>
              <a:t>How is harassment different than sexual abuse?   Harassment is a form of sexual abuse.   When an adult commits sexual abuse against a minor, we are obligated to report it to law enforcement.   When an adult harasses another adult, the one receiving the harassment must contact law enforcement.   If one minor student harasses another minor student, that should be handled by the school administration with possible involvement of law enforcement depending upon the severity.  </a:t>
            </a:r>
          </a:p>
          <a:p>
            <a:r>
              <a:rPr lang="en-US" dirty="0"/>
              <a:t> </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9</a:t>
            </a:fld>
            <a:endParaRPr lang="en-US" dirty="0"/>
          </a:p>
        </p:txBody>
      </p:sp>
      <p:sp>
        <p:nvSpPr>
          <p:cNvPr id="5" name="Footer Placeholder 4">
            <a:extLst>
              <a:ext uri="{FF2B5EF4-FFF2-40B4-BE49-F238E27FC236}">
                <a16:creationId xmlns:a16="http://schemas.microsoft.com/office/drawing/2014/main" id="{7C9B2FEF-DDEB-415E-9F16-E4B67A19E95A}"/>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E82105ED-A507-4CA4-8A32-E00DE24BC915}"/>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857552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Indiana Legal Code</a:t>
            </a:r>
            <a:br>
              <a:rPr lang="en-US" dirty="0"/>
            </a:br>
            <a:endParaRPr lang="en-US" dirty="0"/>
          </a:p>
          <a:p>
            <a:r>
              <a:rPr lang="en-US" dirty="0"/>
              <a:t>State laws vary from state to state as to how to define certain actions and to what degree that they are illegal</a:t>
            </a:r>
          </a:p>
          <a:p>
            <a:endParaRPr lang="en-US" dirty="0"/>
          </a:p>
          <a:p>
            <a:r>
              <a:rPr lang="en-US" b="1" dirty="0"/>
              <a:t>Harassment</a:t>
            </a:r>
            <a:r>
              <a:rPr lang="en-US" dirty="0"/>
              <a:t>   Sec. 2. As used in this chapter, "harassment" means conduct directed toward a victim that includes but is not limited to repeated or continuing impermissible contact that would cause a reasonable person to suffer emotional distress and that actually causes the victim to suffer emotional distress. </a:t>
            </a:r>
          </a:p>
          <a:p>
            <a:endParaRPr lang="en-US" dirty="0"/>
          </a:p>
          <a:p>
            <a:r>
              <a:rPr lang="en-US" b="1" dirty="0"/>
              <a:t>Sexual assault   </a:t>
            </a:r>
            <a:r>
              <a:rPr lang="en-US" dirty="0"/>
              <a:t>Sec. 8 For purposes of </a:t>
            </a:r>
            <a:r>
              <a:rPr lang="en-US" dirty="0">
                <a:hlinkClick r:id="rId3"/>
              </a:rPr>
              <a:t>IC 5-26.5-2-2</a:t>
            </a:r>
            <a:r>
              <a:rPr lang="en-US" dirty="0"/>
              <a:t>, "sexual assault" means conduct that constitutes:</a:t>
            </a:r>
          </a:p>
          <a:p>
            <a:pPr lvl="1"/>
            <a:r>
              <a:rPr lang="en-US" dirty="0"/>
              <a:t>(1) a misdemeanor or felony under </a:t>
            </a:r>
            <a:r>
              <a:rPr lang="en-US" dirty="0">
                <a:hlinkClick r:id="rId4"/>
              </a:rPr>
              <a:t>IC 35-42-4</a:t>
            </a:r>
            <a:r>
              <a:rPr lang="en-US" dirty="0"/>
              <a:t> (sex crimes) or </a:t>
            </a:r>
            <a:r>
              <a:rPr lang="en-US" dirty="0">
                <a:hlinkClick r:id="rId5"/>
              </a:rPr>
              <a:t>IC 35-46-1-3</a:t>
            </a:r>
            <a:r>
              <a:rPr lang="en-US" dirty="0"/>
              <a:t> (incest);</a:t>
            </a:r>
          </a:p>
          <a:p>
            <a:pPr lvl="1"/>
            <a:r>
              <a:rPr lang="en-US" dirty="0"/>
              <a:t>Sex crimes:  rape, child molesting, child exploitation, sexual battery, incest, and more</a:t>
            </a:r>
          </a:p>
          <a:p>
            <a:pPr lvl="1"/>
            <a:endParaRPr lang="en-US" dirty="0"/>
          </a:p>
          <a:p>
            <a:r>
              <a:rPr lang="en-US" b="1" dirty="0"/>
              <a:t>Sexual contact </a:t>
            </a:r>
            <a:r>
              <a:rPr lang="en-US" dirty="0"/>
              <a:t> Sec. 3.5. As used in this chapter, "sexual contact" means:</a:t>
            </a:r>
          </a:p>
          <a:p>
            <a:pPr lvl="1"/>
            <a:r>
              <a:rPr lang="en-US" dirty="0"/>
              <a:t>(1) sexual intercourse (as defined in </a:t>
            </a:r>
            <a:r>
              <a:rPr lang="en-US" dirty="0">
                <a:hlinkClick r:id="rId6"/>
              </a:rPr>
              <a:t>IC 35-31.5-2-302</a:t>
            </a:r>
            <a:r>
              <a:rPr lang="en-US" dirty="0"/>
              <a:t>);</a:t>
            </a:r>
          </a:p>
          <a:p>
            <a:pPr lvl="1"/>
            <a:r>
              <a:rPr lang="en-US" dirty="0"/>
              <a:t>(2) other sexual conduct (as defined in </a:t>
            </a:r>
            <a:r>
              <a:rPr lang="en-US" dirty="0">
                <a:hlinkClick r:id="rId7"/>
              </a:rPr>
              <a:t>IC 35-31.5-2-221.5</a:t>
            </a:r>
            <a:r>
              <a:rPr lang="en-US" dirty="0"/>
              <a:t>); or</a:t>
            </a:r>
          </a:p>
          <a:p>
            <a:pPr lvl="1"/>
            <a:r>
              <a:rPr lang="en-US" dirty="0"/>
              <a:t>(3) any fondling or touching intended to arouse or satisfy the sexual desires of either the individual performing the fondling or touching or the individual being fondled or touched</a:t>
            </a:r>
          </a:p>
          <a:p>
            <a:endParaRPr lang="en-US" dirty="0"/>
          </a:p>
        </p:txBody>
      </p:sp>
      <p:sp>
        <p:nvSpPr>
          <p:cNvPr id="4" name="Header Placeholder 3"/>
          <p:cNvSpPr>
            <a:spLocks noGrp="1"/>
          </p:cNvSpPr>
          <p:nvPr>
            <p:ph type="hdr" sz="quarter"/>
          </p:nvPr>
        </p:nvSpPr>
        <p:spPr/>
        <p:txBody>
          <a:bodyPr/>
          <a:lstStyle/>
          <a:p>
            <a:r>
              <a:rPr lang="en-US"/>
              <a:t>DRAFT</a:t>
            </a:r>
            <a:endParaRPr lang="en-US" dirty="0"/>
          </a:p>
        </p:txBody>
      </p:sp>
      <p:sp>
        <p:nvSpPr>
          <p:cNvPr id="5" name="Footer Placeholder 4"/>
          <p:cNvSpPr>
            <a:spLocks noGrp="1"/>
          </p:cNvSpPr>
          <p:nvPr>
            <p:ph type="ftr" sz="quarter" idx="4"/>
          </p:nvPr>
        </p:nvSpPr>
        <p:spPr/>
        <p:txBody>
          <a:bodyPr/>
          <a:lstStyle/>
          <a:p>
            <a:r>
              <a:rPr lang="en-US"/>
              <a:t>Safe Environment Training - 12th grade</a:t>
            </a:r>
            <a:endParaRPr lang="en-US" dirty="0"/>
          </a:p>
        </p:txBody>
      </p:sp>
      <p:sp>
        <p:nvSpPr>
          <p:cNvPr id="6" name="Slide Number Placeholder 5"/>
          <p:cNvSpPr>
            <a:spLocks noGrp="1"/>
          </p:cNvSpPr>
          <p:nvPr>
            <p:ph type="sldNum" sz="quarter" idx="5"/>
          </p:nvPr>
        </p:nvSpPr>
        <p:spPr/>
        <p:txBody>
          <a:bodyPr/>
          <a:lstStyle/>
          <a:p>
            <a:fld id="{6F3C8C89-957A-40E2-90AA-C44FA5DC587C}" type="slidenum">
              <a:rPr lang="en-US" smtClean="0"/>
              <a:t>10</a:t>
            </a:fld>
            <a:endParaRPr lang="en-US" dirty="0"/>
          </a:p>
        </p:txBody>
      </p:sp>
    </p:spTree>
    <p:extLst>
      <p:ext uri="{BB962C8B-B14F-4D97-AF65-F5344CB8AC3E}">
        <p14:creationId xmlns:p14="http://schemas.microsoft.com/office/powerpoint/2010/main" val="2720591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Title IX is a federal civil rights law that prohibits discrimination on the basis of sex, including on the basis of sex stereotypes, in education programs and activities. All public schools and any private schools receiving federal funds must comply with Title IX.</a:t>
            </a:r>
          </a:p>
          <a:p>
            <a:endParaRPr lang="en-US" dirty="0"/>
          </a:p>
          <a:p>
            <a:r>
              <a:rPr lang="en-US" dirty="0"/>
              <a:t>Title IX of the Civil Rights Code states that all students are to be guaranteed an education in a safe environment which is free from sexual harassment.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many forms of bullying or cyberbullying are sex-based harassment that is prohibited under Title IX. For example, prohibited harassment may include behaviors such as using cell phones or the internet to target students by calling them sexually charged epithets like “slut” or “whore”; spreading sexual rumors; rating students on sexual activity or performance; disseminating compromising photographs or videos of a student; or circulating, showing, or creating emails or websites of a sexual nature. This kind of conduct may be prohibited harassment if it is severe, persistent, or pervasive.</a:t>
            </a:r>
          </a:p>
          <a:p>
            <a:r>
              <a:rPr lang="en-US" dirty="0"/>
              <a:t> </a:t>
            </a:r>
          </a:p>
          <a:p>
            <a:r>
              <a:rPr lang="en-US" dirty="0"/>
              <a:t>Sexual harassment is also found in professional workplaces.   There are laws against it that protect individuals.   But it must be reported to some authority who can stop the harassment and prevent it from reoccurring.</a:t>
            </a:r>
          </a:p>
          <a:p>
            <a:endParaRPr lang="en-US" dirty="0"/>
          </a:p>
          <a:p>
            <a:r>
              <a:rPr lang="en-US" dirty="0"/>
              <a:t>Insert sexual harassment policy for the school here…..</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11</a:t>
            </a:fld>
            <a:endParaRPr lang="en-US" dirty="0"/>
          </a:p>
        </p:txBody>
      </p:sp>
      <p:sp>
        <p:nvSpPr>
          <p:cNvPr id="5" name="Footer Placeholder 4">
            <a:extLst>
              <a:ext uri="{FF2B5EF4-FFF2-40B4-BE49-F238E27FC236}">
                <a16:creationId xmlns:a16="http://schemas.microsoft.com/office/drawing/2014/main" id="{4EAAA1F7-C99F-455D-AD47-DE8B9211D54C}"/>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5D6A4C84-A383-4F41-AC99-D09874F4B6F0}"/>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4189379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r>
              <a:rPr lang="en-US" dirty="0"/>
              <a:t>How to prevent sexual harassment? – Role of school leadership</a:t>
            </a:r>
          </a:p>
          <a:p>
            <a:r>
              <a:rPr lang="en-US" dirty="0"/>
              <a:t>1.  Define what is not acceptable</a:t>
            </a:r>
          </a:p>
          <a:p>
            <a:r>
              <a:rPr lang="en-US" dirty="0"/>
              <a:t>2.  Inform all persons of the policy including the consequences for harassment</a:t>
            </a:r>
          </a:p>
          <a:p>
            <a:r>
              <a:rPr lang="en-US" dirty="0"/>
              <a:t>3.  Train adults (teachers, staff) of the policy, how to identify sexual harassment, and how to respond</a:t>
            </a:r>
          </a:p>
          <a:p>
            <a:r>
              <a:rPr lang="en-US"/>
              <a:t>4.  Train </a:t>
            </a:r>
            <a:r>
              <a:rPr lang="en-US" dirty="0"/>
              <a:t>students to know what sexual harassment is and how to report</a:t>
            </a:r>
          </a:p>
          <a:p>
            <a:r>
              <a:rPr lang="en-US" dirty="0"/>
              <a:t> </a:t>
            </a:r>
          </a:p>
        </p:txBody>
      </p:sp>
      <p:sp>
        <p:nvSpPr>
          <p:cNvPr id="4" name="Slide Number Placeholder 3"/>
          <p:cNvSpPr>
            <a:spLocks noGrp="1"/>
          </p:cNvSpPr>
          <p:nvPr>
            <p:ph type="sldNum" sz="quarter" idx="10"/>
          </p:nvPr>
        </p:nvSpPr>
        <p:spPr/>
        <p:txBody>
          <a:bodyPr/>
          <a:lstStyle/>
          <a:p>
            <a:fld id="{6F3C8C89-957A-40E2-90AA-C44FA5DC587C}" type="slidenum">
              <a:rPr lang="en-US" smtClean="0"/>
              <a:t>12</a:t>
            </a:fld>
            <a:endParaRPr lang="en-US" dirty="0"/>
          </a:p>
        </p:txBody>
      </p:sp>
      <p:sp>
        <p:nvSpPr>
          <p:cNvPr id="5" name="Footer Placeholder 4">
            <a:extLst>
              <a:ext uri="{FF2B5EF4-FFF2-40B4-BE49-F238E27FC236}">
                <a16:creationId xmlns:a16="http://schemas.microsoft.com/office/drawing/2014/main" id="{D4E486B3-6216-4EA2-A272-EF076497C089}"/>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F64D5E6E-9FB6-4F02-BB2D-A437091BB9AB}"/>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3232024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 should or can do to stop sexual harassment from happening to you or another student</a:t>
            </a:r>
          </a:p>
          <a:p>
            <a:endParaRPr lang="en-US" dirty="0"/>
          </a:p>
          <a:p>
            <a:pPr marL="174708" indent="-174708" fontAlgn="base">
              <a:buFont typeface="Arial" panose="020B0604020202020204" pitchFamily="34" charset="0"/>
              <a:buChar char="•"/>
            </a:pPr>
            <a:r>
              <a:rPr lang="en-US" dirty="0"/>
              <a:t>Do not ignore sexual harassment.</a:t>
            </a:r>
          </a:p>
          <a:p>
            <a:pPr marL="174708" indent="-174708" fontAlgn="base">
              <a:buFont typeface="Arial" panose="020B0604020202020204" pitchFamily="34" charset="0"/>
              <a:buChar char="•"/>
            </a:pPr>
            <a:endParaRPr lang="en-US" dirty="0"/>
          </a:p>
          <a:p>
            <a:pPr marL="174708" indent="-174708" fontAlgn="base">
              <a:buFont typeface="Arial" panose="020B0604020202020204" pitchFamily="34" charset="0"/>
              <a:buChar char="•"/>
            </a:pPr>
            <a:r>
              <a:rPr lang="en-US" dirty="0"/>
              <a:t>Tell the person you do not like their behavior and ask them to stop.  If you feel you can’t tell them directly, write them a note. </a:t>
            </a:r>
          </a:p>
          <a:p>
            <a:pPr marL="174708" indent="-174708" fontAlgn="base">
              <a:buFont typeface="Arial" panose="020B0604020202020204" pitchFamily="34" charset="0"/>
              <a:buChar char="•"/>
            </a:pPr>
            <a:endParaRPr lang="en-US" dirty="0"/>
          </a:p>
          <a:p>
            <a:pPr marL="174708" indent="-174708" fontAlgn="base">
              <a:buFont typeface="Arial" panose="020B0604020202020204" pitchFamily="34" charset="0"/>
              <a:buChar char="•"/>
            </a:pPr>
            <a:r>
              <a:rPr lang="en-US" dirty="0"/>
              <a:t>You need to tell your parents or guardians and/or tell a teacher, counselor or administrator at school.</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13</a:t>
            </a:fld>
            <a:endParaRPr lang="en-US" dirty="0"/>
          </a:p>
        </p:txBody>
      </p:sp>
      <p:sp>
        <p:nvSpPr>
          <p:cNvPr id="5" name="Footer Placeholder 4">
            <a:extLst>
              <a:ext uri="{FF2B5EF4-FFF2-40B4-BE49-F238E27FC236}">
                <a16:creationId xmlns:a16="http://schemas.microsoft.com/office/drawing/2014/main" id="{8292C952-9A93-4394-8070-2E3EA23CD182}"/>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8CC7B454-EEE0-4997-B583-0C57982EE6F6}"/>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1697273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What else you should do.</a:t>
            </a:r>
          </a:p>
          <a:p>
            <a:pPr fontAlgn="base"/>
            <a:endParaRPr lang="en-US" dirty="0"/>
          </a:p>
          <a:p>
            <a:pPr marL="174708" indent="-174708" fontAlgn="base">
              <a:buFont typeface="Arial" panose="020B0604020202020204" pitchFamily="34" charset="0"/>
              <a:buChar char="•"/>
            </a:pPr>
            <a:r>
              <a:rPr lang="en-US" dirty="0"/>
              <a:t>Talk to someone you trust about how you are feeling. Friends, parents or guardians, siblings, a trusted teacher, counselor or administrator can be helpful and provide the support that you need.</a:t>
            </a:r>
          </a:p>
          <a:p>
            <a:pPr fontAlgn="base"/>
            <a:endParaRPr lang="en-US" dirty="0"/>
          </a:p>
          <a:p>
            <a:pPr marL="174708" indent="-174708" fontAlgn="base">
              <a:buFont typeface="Arial" panose="020B0604020202020204" pitchFamily="34" charset="0"/>
              <a:buChar char="•"/>
            </a:pPr>
            <a:r>
              <a:rPr lang="en-US" dirty="0"/>
              <a:t>Tell your teacher, counselor or principal that you are being sexually harassed. If you are not comfortable doing this, your parents or guardians can do this.</a:t>
            </a:r>
          </a:p>
          <a:p>
            <a:endParaRPr lang="en-US" dirty="0"/>
          </a:p>
          <a:p>
            <a:r>
              <a:rPr lang="en-US" dirty="0"/>
              <a:t>Even though you are a legal adult, the school administration still cares for you and will assist you with issues related to these subjects.   You still have us as your trusted adults.  </a:t>
            </a:r>
          </a:p>
          <a:p>
            <a:r>
              <a:rPr lang="en-US" dirty="0"/>
              <a:t> </a:t>
            </a:r>
          </a:p>
          <a:p>
            <a:r>
              <a:rPr lang="en-US" dirty="0"/>
              <a:t>End with group exercise.  Use handout.</a:t>
            </a:r>
          </a:p>
          <a:p>
            <a:endParaRPr lang="en-US" dirty="0"/>
          </a:p>
        </p:txBody>
      </p:sp>
      <p:sp>
        <p:nvSpPr>
          <p:cNvPr id="4" name="Slide Number Placeholder 3"/>
          <p:cNvSpPr>
            <a:spLocks noGrp="1"/>
          </p:cNvSpPr>
          <p:nvPr>
            <p:ph type="sldNum" sz="quarter" idx="10"/>
          </p:nvPr>
        </p:nvSpPr>
        <p:spPr/>
        <p:txBody>
          <a:bodyPr/>
          <a:lstStyle/>
          <a:p>
            <a:fld id="{6F3C8C89-957A-40E2-90AA-C44FA5DC587C}" type="slidenum">
              <a:rPr lang="en-US" smtClean="0"/>
              <a:t>14</a:t>
            </a:fld>
            <a:endParaRPr lang="en-US" dirty="0"/>
          </a:p>
        </p:txBody>
      </p:sp>
      <p:sp>
        <p:nvSpPr>
          <p:cNvPr id="5" name="Footer Placeholder 4">
            <a:extLst>
              <a:ext uri="{FF2B5EF4-FFF2-40B4-BE49-F238E27FC236}">
                <a16:creationId xmlns:a16="http://schemas.microsoft.com/office/drawing/2014/main" id="{25CB397C-BF92-448E-8779-1C89EDE7A04D}"/>
              </a:ext>
            </a:extLst>
          </p:cNvPr>
          <p:cNvSpPr>
            <a:spLocks noGrp="1"/>
          </p:cNvSpPr>
          <p:nvPr>
            <p:ph type="ftr" sz="quarter" idx="11"/>
          </p:nvPr>
        </p:nvSpPr>
        <p:spPr/>
        <p:txBody>
          <a:bodyPr/>
          <a:lstStyle/>
          <a:p>
            <a:r>
              <a:rPr lang="en-US"/>
              <a:t>Safe Environment Training - 12th grade</a:t>
            </a:r>
            <a:endParaRPr lang="en-US" dirty="0"/>
          </a:p>
        </p:txBody>
      </p:sp>
      <p:sp>
        <p:nvSpPr>
          <p:cNvPr id="6" name="Header Placeholder 5">
            <a:extLst>
              <a:ext uri="{FF2B5EF4-FFF2-40B4-BE49-F238E27FC236}">
                <a16:creationId xmlns:a16="http://schemas.microsoft.com/office/drawing/2014/main" id="{A64E345B-E34F-4835-9214-6012393C511A}"/>
              </a:ext>
            </a:extLst>
          </p:cNvPr>
          <p:cNvSpPr>
            <a:spLocks noGrp="1"/>
          </p:cNvSpPr>
          <p:nvPr>
            <p:ph type="hdr" sz="quarter" idx="12"/>
          </p:nvPr>
        </p:nvSpPr>
        <p:spPr/>
        <p:txBody>
          <a:bodyPr/>
          <a:lstStyle/>
          <a:p>
            <a:r>
              <a:rPr lang="en-US"/>
              <a:t>DRAFT</a:t>
            </a:r>
            <a:endParaRPr lang="en-US" dirty="0"/>
          </a:p>
        </p:txBody>
      </p:sp>
    </p:spTree>
    <p:extLst>
      <p:ext uri="{BB962C8B-B14F-4D97-AF65-F5344CB8AC3E}">
        <p14:creationId xmlns:p14="http://schemas.microsoft.com/office/powerpoint/2010/main" val="2524348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9/3/2019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iga.in.gov/legislative/laws/2018/ic/titles/005/#5-26.5-2-2" TargetMode="External"/><Relationship Id="rId7" Type="http://schemas.openxmlformats.org/officeDocument/2006/relationships/hyperlink" Target="http://iga.in.gov/legislative/laws/2018/ic/titles/025/#35-31.5-2-221.5"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iga.in.gov/legislative/laws/2018/ic/titles/025/#35-31.5-2-302" TargetMode="External"/><Relationship Id="rId5" Type="http://schemas.openxmlformats.org/officeDocument/2006/relationships/hyperlink" Target="http://iga.in.gov/legislative/laws/2018/ic/titles/005/#35-46-1-3" TargetMode="External"/><Relationship Id="rId4" Type="http://schemas.openxmlformats.org/officeDocument/2006/relationships/hyperlink" Target="http://iga.in.gov/legislative/laws/2018/ic/titles/005/#35-42-4"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E1044-6F60-4584-95A2-9C3D9D59A6B6}"/>
              </a:ext>
            </a:extLst>
          </p:cNvPr>
          <p:cNvSpPr>
            <a:spLocks noGrp="1"/>
          </p:cNvSpPr>
          <p:nvPr>
            <p:ph type="ctrTitle"/>
          </p:nvPr>
        </p:nvSpPr>
        <p:spPr>
          <a:xfrm>
            <a:off x="1154954" y="2891118"/>
            <a:ext cx="9616139" cy="2218764"/>
          </a:xfrm>
        </p:spPr>
        <p:txBody>
          <a:bodyPr/>
          <a:lstStyle/>
          <a:p>
            <a:pPr algn="r"/>
            <a:r>
              <a:rPr lang="en-US" sz="5400"/>
              <a:t>You’re legal  </a:t>
            </a:r>
            <a:br>
              <a:rPr lang="en-US" sz="5400" dirty="0"/>
            </a:br>
            <a:r>
              <a:rPr lang="en-US" sz="5400" dirty="0"/>
              <a:t>What now?</a:t>
            </a:r>
          </a:p>
        </p:txBody>
      </p:sp>
      <p:sp>
        <p:nvSpPr>
          <p:cNvPr id="3" name="Subtitle 2">
            <a:extLst>
              <a:ext uri="{FF2B5EF4-FFF2-40B4-BE49-F238E27FC236}">
                <a16:creationId xmlns:a16="http://schemas.microsoft.com/office/drawing/2014/main" id="{5D7188F9-9825-43F2-AC34-A6E4D224B3D2}"/>
              </a:ext>
            </a:extLst>
          </p:cNvPr>
          <p:cNvSpPr>
            <a:spLocks noGrp="1"/>
          </p:cNvSpPr>
          <p:nvPr>
            <p:ph type="subTitle" idx="1"/>
          </p:nvPr>
        </p:nvSpPr>
        <p:spPr>
          <a:xfrm>
            <a:off x="1154954" y="5123328"/>
            <a:ext cx="9562351" cy="515471"/>
          </a:xfrm>
        </p:spPr>
        <p:txBody>
          <a:bodyPr/>
          <a:lstStyle/>
          <a:p>
            <a:pPr algn="r"/>
            <a:r>
              <a:rPr lang="en-US" dirty="0"/>
              <a:t>Twelfth GRADE LESSON</a:t>
            </a:r>
          </a:p>
        </p:txBody>
      </p:sp>
      <p:pic>
        <p:nvPicPr>
          <p:cNvPr id="4" name="Picture 3">
            <a:extLst>
              <a:ext uri="{FF2B5EF4-FFF2-40B4-BE49-F238E27FC236}">
                <a16:creationId xmlns:a16="http://schemas.microsoft.com/office/drawing/2014/main" id="{16184E21-B789-426E-98D2-096276C40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93" y="685801"/>
            <a:ext cx="3912576" cy="2689412"/>
          </a:xfrm>
          <a:prstGeom prst="rect">
            <a:avLst/>
          </a:prstGeom>
        </p:spPr>
      </p:pic>
    </p:spTree>
    <p:extLst>
      <p:ext uri="{BB962C8B-B14F-4D97-AF65-F5344CB8AC3E}">
        <p14:creationId xmlns:p14="http://schemas.microsoft.com/office/powerpoint/2010/main" val="730911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DD78-1859-40FD-AF50-A35F97100182}"/>
              </a:ext>
            </a:extLst>
          </p:cNvPr>
          <p:cNvSpPr>
            <a:spLocks noGrp="1"/>
          </p:cNvSpPr>
          <p:nvPr>
            <p:ph type="title"/>
          </p:nvPr>
        </p:nvSpPr>
        <p:spPr>
          <a:xfrm>
            <a:off x="646111" y="452718"/>
            <a:ext cx="9404723" cy="899004"/>
          </a:xfrm>
        </p:spPr>
        <p:txBody>
          <a:bodyPr/>
          <a:lstStyle/>
          <a:p>
            <a:r>
              <a:rPr lang="en-US" dirty="0"/>
              <a:t>Basic personal safety</a:t>
            </a:r>
          </a:p>
        </p:txBody>
      </p:sp>
      <p:sp>
        <p:nvSpPr>
          <p:cNvPr id="3" name="Content Placeholder 2">
            <a:extLst>
              <a:ext uri="{FF2B5EF4-FFF2-40B4-BE49-F238E27FC236}">
                <a16:creationId xmlns:a16="http://schemas.microsoft.com/office/drawing/2014/main" id="{516AD9F5-7EB8-4F29-AA31-C577550DA2C3}"/>
              </a:ext>
            </a:extLst>
          </p:cNvPr>
          <p:cNvSpPr>
            <a:spLocks noGrp="1"/>
          </p:cNvSpPr>
          <p:nvPr>
            <p:ph idx="1"/>
          </p:nvPr>
        </p:nvSpPr>
        <p:spPr>
          <a:xfrm>
            <a:off x="1103312" y="1298714"/>
            <a:ext cx="8946541" cy="4949686"/>
          </a:xfrm>
        </p:spPr>
        <p:txBody>
          <a:bodyPr>
            <a:normAutofit fontScale="92500" lnSpcReduction="20000"/>
          </a:bodyPr>
          <a:lstStyle/>
          <a:p>
            <a:pPr lvl="0">
              <a:buFont typeface="Wingdings" panose="05000000000000000000" pitchFamily="2" charset="2"/>
              <a:buChar char="v"/>
            </a:pPr>
            <a:r>
              <a:rPr lang="en-US" sz="2400" dirty="0"/>
              <a:t>God created you and loves you.  God made your bodies for good purposes</a:t>
            </a:r>
          </a:p>
          <a:p>
            <a:pPr lvl="0">
              <a:buFont typeface="Wingdings" panose="05000000000000000000" pitchFamily="2" charset="2"/>
              <a:buChar char="v"/>
            </a:pPr>
            <a:r>
              <a:rPr lang="en-US" sz="2400" dirty="0"/>
              <a:t>Personal space </a:t>
            </a:r>
          </a:p>
          <a:p>
            <a:pPr>
              <a:buFont typeface="Wingdings" panose="05000000000000000000" pitchFamily="2" charset="2"/>
              <a:buChar char="v"/>
            </a:pPr>
            <a:r>
              <a:rPr lang="en-US" sz="2400" dirty="0"/>
              <a:t>The Golden Rule  </a:t>
            </a:r>
          </a:p>
          <a:p>
            <a:pPr lvl="0">
              <a:buFont typeface="Wingdings" panose="05000000000000000000" pitchFamily="2" charset="2"/>
              <a:buChar char="v"/>
            </a:pPr>
            <a:r>
              <a:rPr lang="en-US" sz="2400" dirty="0"/>
              <a:t>Safe touches, unsafe touches</a:t>
            </a:r>
          </a:p>
          <a:p>
            <a:pPr lvl="0">
              <a:buFont typeface="Wingdings" panose="05000000000000000000" pitchFamily="2" charset="2"/>
              <a:buChar char="v"/>
            </a:pPr>
            <a:r>
              <a:rPr lang="en-US" sz="2400" dirty="0"/>
              <a:t>Internal warning signs or sirens</a:t>
            </a:r>
          </a:p>
          <a:p>
            <a:pPr lvl="0">
              <a:buFont typeface="Wingdings" panose="05000000000000000000" pitchFamily="2" charset="2"/>
              <a:buChar char="v"/>
            </a:pPr>
            <a:r>
              <a:rPr lang="en-US" sz="2400" dirty="0"/>
              <a:t>If you feel unsafe or in danger, get away.  Sexually using or abusing another person is morally and legally wrong and will not be tolerated.   </a:t>
            </a:r>
          </a:p>
          <a:p>
            <a:pPr lvl="0">
              <a:buFont typeface="Wingdings" panose="05000000000000000000" pitchFamily="2" charset="2"/>
              <a:buChar char="v"/>
            </a:pPr>
            <a:r>
              <a:rPr lang="en-US" sz="2400" dirty="0"/>
              <a:t>There are adults in your life to care for and protect you. </a:t>
            </a:r>
          </a:p>
          <a:p>
            <a:pPr lvl="0">
              <a:buFont typeface="Wingdings" panose="05000000000000000000" pitchFamily="2" charset="2"/>
              <a:buChar char="v"/>
            </a:pPr>
            <a:r>
              <a:rPr lang="en-US" sz="2400" dirty="0"/>
              <a:t>Get help from one of these adults.  Keep telling and asking until you get the help you need. </a:t>
            </a:r>
          </a:p>
          <a:p>
            <a:pPr>
              <a:buFont typeface="Wingdings" panose="05000000000000000000" pitchFamily="2" charset="2"/>
              <a:buChar char="v"/>
            </a:pPr>
            <a:r>
              <a:rPr lang="en-US" sz="2400" dirty="0"/>
              <a:t>Where to go for help at our school…</a:t>
            </a:r>
          </a:p>
          <a:p>
            <a:endParaRPr lang="en-US" dirty="0"/>
          </a:p>
          <a:p>
            <a:endParaRPr lang="en-US" dirty="0"/>
          </a:p>
        </p:txBody>
      </p:sp>
    </p:spTree>
    <p:extLst>
      <p:ext uri="{BB962C8B-B14F-4D97-AF65-F5344CB8AC3E}">
        <p14:creationId xmlns:p14="http://schemas.microsoft.com/office/powerpoint/2010/main" val="3490499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2DC83-FEB4-483B-AB2C-1BAB7DD56747}"/>
              </a:ext>
            </a:extLst>
          </p:cNvPr>
          <p:cNvSpPr>
            <a:spLocks noGrp="1"/>
          </p:cNvSpPr>
          <p:nvPr>
            <p:ph type="title"/>
          </p:nvPr>
        </p:nvSpPr>
        <p:spPr>
          <a:xfrm>
            <a:off x="646111" y="452718"/>
            <a:ext cx="9404723" cy="965265"/>
          </a:xfrm>
        </p:spPr>
        <p:txBody>
          <a:bodyPr/>
          <a:lstStyle/>
          <a:p>
            <a:r>
              <a:rPr lang="en-US" dirty="0"/>
              <a:t>Turning 18 – legal consequences</a:t>
            </a:r>
          </a:p>
        </p:txBody>
      </p:sp>
      <p:sp>
        <p:nvSpPr>
          <p:cNvPr id="3" name="Content Placeholder 2">
            <a:extLst>
              <a:ext uri="{FF2B5EF4-FFF2-40B4-BE49-F238E27FC236}">
                <a16:creationId xmlns:a16="http://schemas.microsoft.com/office/drawing/2014/main" id="{4DA2645A-64E9-4FA9-972A-F99D33A739B2}"/>
              </a:ext>
            </a:extLst>
          </p:cNvPr>
          <p:cNvSpPr>
            <a:spLocks noGrp="1"/>
          </p:cNvSpPr>
          <p:nvPr>
            <p:ph idx="1"/>
          </p:nvPr>
        </p:nvSpPr>
        <p:spPr>
          <a:xfrm>
            <a:off x="1103312" y="1470992"/>
            <a:ext cx="8946541" cy="4777408"/>
          </a:xfrm>
        </p:spPr>
        <p:txBody>
          <a:bodyPr/>
          <a:lstStyle/>
          <a:p>
            <a:r>
              <a:rPr lang="en-US" sz="2800" dirty="0"/>
              <a:t>Difference between breaking laws when under 18 years and when 18 or over</a:t>
            </a:r>
          </a:p>
          <a:p>
            <a:r>
              <a:rPr lang="en-US" sz="2800" dirty="0"/>
              <a:t>Name not withheld from public information</a:t>
            </a:r>
          </a:p>
          <a:p>
            <a:r>
              <a:rPr lang="en-US" sz="2800" dirty="0"/>
              <a:t>Accountable solely for your actions</a:t>
            </a:r>
          </a:p>
          <a:p>
            <a:r>
              <a:rPr lang="en-US" sz="2800" dirty="0"/>
              <a:t>Example:  sexting</a:t>
            </a:r>
          </a:p>
          <a:p>
            <a:r>
              <a:rPr lang="en-US" sz="2800" dirty="0"/>
              <a:t>Differences in penalties for minors in juvenile court vs. adults in criminal court</a:t>
            </a:r>
          </a:p>
          <a:p>
            <a:r>
              <a:rPr lang="en-US" sz="2800" dirty="0"/>
              <a:t>Criminal record available for employers or others</a:t>
            </a:r>
          </a:p>
          <a:p>
            <a:endParaRPr lang="en-US" dirty="0"/>
          </a:p>
          <a:p>
            <a:endParaRPr lang="en-US" dirty="0"/>
          </a:p>
        </p:txBody>
      </p:sp>
    </p:spTree>
    <p:extLst>
      <p:ext uri="{BB962C8B-B14F-4D97-AF65-F5344CB8AC3E}">
        <p14:creationId xmlns:p14="http://schemas.microsoft.com/office/powerpoint/2010/main" val="4290713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8E44-6095-4E26-A47E-D70C2BD42EF0}"/>
              </a:ext>
            </a:extLst>
          </p:cNvPr>
          <p:cNvSpPr>
            <a:spLocks noGrp="1"/>
          </p:cNvSpPr>
          <p:nvPr>
            <p:ph type="title"/>
          </p:nvPr>
        </p:nvSpPr>
        <p:spPr>
          <a:xfrm>
            <a:off x="646111" y="452718"/>
            <a:ext cx="9404723" cy="991769"/>
          </a:xfrm>
        </p:spPr>
        <p:txBody>
          <a:bodyPr/>
          <a:lstStyle/>
          <a:p>
            <a:r>
              <a:rPr lang="en-US" dirty="0"/>
              <a:t>College/young adult dating culture</a:t>
            </a:r>
          </a:p>
        </p:txBody>
      </p:sp>
      <p:sp>
        <p:nvSpPr>
          <p:cNvPr id="3" name="Content Placeholder 2">
            <a:extLst>
              <a:ext uri="{FF2B5EF4-FFF2-40B4-BE49-F238E27FC236}">
                <a16:creationId xmlns:a16="http://schemas.microsoft.com/office/drawing/2014/main" id="{B10C0F23-28C3-47A1-BABC-62AFF30EA49B}"/>
              </a:ext>
            </a:extLst>
          </p:cNvPr>
          <p:cNvSpPr>
            <a:spLocks noGrp="1"/>
          </p:cNvSpPr>
          <p:nvPr>
            <p:ph idx="1"/>
          </p:nvPr>
        </p:nvSpPr>
        <p:spPr>
          <a:xfrm>
            <a:off x="1143069" y="1470992"/>
            <a:ext cx="8946541" cy="4777408"/>
          </a:xfrm>
        </p:spPr>
        <p:txBody>
          <a:bodyPr>
            <a:normAutofit/>
          </a:bodyPr>
          <a:lstStyle/>
          <a:p>
            <a:r>
              <a:rPr lang="en-US" sz="3200" dirty="0"/>
              <a:t>Media portrayal of young adult culture</a:t>
            </a:r>
          </a:p>
          <a:p>
            <a:r>
              <a:rPr lang="en-US" sz="3200" dirty="0"/>
              <a:t>Inner longing for relationships</a:t>
            </a:r>
          </a:p>
          <a:p>
            <a:r>
              <a:rPr lang="en-US" sz="3200" dirty="0"/>
              <a:t>Feelings of pain, hurt and loss will remain</a:t>
            </a:r>
          </a:p>
          <a:p>
            <a:r>
              <a:rPr lang="en-US" sz="3200" dirty="0"/>
              <a:t>Be countercultural </a:t>
            </a:r>
          </a:p>
          <a:p>
            <a:r>
              <a:rPr lang="en-US" sz="3200" dirty="0"/>
              <a:t>Protect yourself in dating relationships</a:t>
            </a:r>
          </a:p>
          <a:p>
            <a:r>
              <a:rPr lang="en-US" sz="3200" dirty="0"/>
              <a:t>Go slowly; become good friends</a:t>
            </a:r>
          </a:p>
        </p:txBody>
      </p:sp>
    </p:spTree>
    <p:extLst>
      <p:ext uri="{BB962C8B-B14F-4D97-AF65-F5344CB8AC3E}">
        <p14:creationId xmlns:p14="http://schemas.microsoft.com/office/powerpoint/2010/main" val="9084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37A13-FC9E-4775-88A7-34CC153AA780}"/>
              </a:ext>
            </a:extLst>
          </p:cNvPr>
          <p:cNvSpPr>
            <a:spLocks noGrp="1"/>
          </p:cNvSpPr>
          <p:nvPr>
            <p:ph type="title"/>
          </p:nvPr>
        </p:nvSpPr>
        <p:spPr>
          <a:xfrm>
            <a:off x="646111" y="452718"/>
            <a:ext cx="9404723" cy="918882"/>
          </a:xfrm>
        </p:spPr>
        <p:txBody>
          <a:bodyPr/>
          <a:lstStyle/>
          <a:p>
            <a:r>
              <a:rPr lang="en-US" dirty="0"/>
              <a:t>Harassment</a:t>
            </a:r>
          </a:p>
        </p:txBody>
      </p:sp>
      <p:sp>
        <p:nvSpPr>
          <p:cNvPr id="3" name="Content Placeholder 2">
            <a:extLst>
              <a:ext uri="{FF2B5EF4-FFF2-40B4-BE49-F238E27FC236}">
                <a16:creationId xmlns:a16="http://schemas.microsoft.com/office/drawing/2014/main" id="{A676F5BD-9EC7-4368-99E1-301ED8FE748E}"/>
              </a:ext>
            </a:extLst>
          </p:cNvPr>
          <p:cNvSpPr>
            <a:spLocks noGrp="1"/>
          </p:cNvSpPr>
          <p:nvPr>
            <p:ph idx="1"/>
          </p:nvPr>
        </p:nvSpPr>
        <p:spPr>
          <a:xfrm>
            <a:off x="1103312" y="1371600"/>
            <a:ext cx="8946541" cy="4876799"/>
          </a:xfrm>
        </p:spPr>
        <p:txBody>
          <a:bodyPr>
            <a:normAutofit/>
          </a:bodyPr>
          <a:lstStyle/>
          <a:p>
            <a:r>
              <a:rPr lang="en-US" dirty="0"/>
              <a:t>Harassment, assault, and abuse all take place when the perpetrator takes advantage of another by exploiting the power differential between them</a:t>
            </a:r>
          </a:p>
          <a:p>
            <a:r>
              <a:rPr lang="en-US" dirty="0"/>
              <a:t>Milder forms of harassment if not challenged may lead to more serious harassment, assault or abuse</a:t>
            </a:r>
          </a:p>
          <a:p>
            <a:r>
              <a:rPr lang="en-US" dirty="0"/>
              <a:t>Sexual Harassment – US EEOC definition</a:t>
            </a:r>
          </a:p>
          <a:p>
            <a:pPr lvl="1"/>
            <a:r>
              <a:rPr lang="en-US" dirty="0"/>
              <a:t>Offensive remarks about a person’s sex, unwelcome sexual advances, requests for sexual favors,  or unwelcome sexual behavior</a:t>
            </a:r>
          </a:p>
          <a:p>
            <a:pPr lvl="1"/>
            <a:r>
              <a:rPr lang="en-US" dirty="0"/>
              <a:t>Makes you feel uncomfortable, scared and/or confused</a:t>
            </a:r>
          </a:p>
          <a:p>
            <a:pPr lvl="1"/>
            <a:r>
              <a:rPr lang="en-US" dirty="0"/>
              <a:t>Interferes with your ability in school, extracurriculars, or work</a:t>
            </a:r>
          </a:p>
          <a:p>
            <a:pPr lvl="1"/>
            <a:r>
              <a:rPr lang="en-US" dirty="0"/>
              <a:t>Differs from flirting, playing around, or other behaviors that you welcome or enjoy</a:t>
            </a:r>
          </a:p>
          <a:p>
            <a:pPr lvl="1"/>
            <a:r>
              <a:rPr lang="en-US" dirty="0"/>
              <a:t>Under reported</a:t>
            </a:r>
          </a:p>
          <a:p>
            <a:endParaRPr lang="en-US" dirty="0"/>
          </a:p>
        </p:txBody>
      </p:sp>
    </p:spTree>
    <p:extLst>
      <p:ext uri="{BB962C8B-B14F-4D97-AF65-F5344CB8AC3E}">
        <p14:creationId xmlns:p14="http://schemas.microsoft.com/office/powerpoint/2010/main" val="415135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9E459-678A-4D75-A4A1-1F59495D5830}"/>
              </a:ext>
            </a:extLst>
          </p:cNvPr>
          <p:cNvSpPr>
            <a:spLocks noGrp="1"/>
          </p:cNvSpPr>
          <p:nvPr>
            <p:ph type="title"/>
          </p:nvPr>
        </p:nvSpPr>
        <p:spPr>
          <a:xfrm>
            <a:off x="646111" y="452718"/>
            <a:ext cx="9404723" cy="986117"/>
          </a:xfrm>
        </p:spPr>
        <p:txBody>
          <a:bodyPr/>
          <a:lstStyle/>
          <a:p>
            <a:r>
              <a:rPr lang="en-US" dirty="0"/>
              <a:t>Sexual harassment</a:t>
            </a:r>
          </a:p>
        </p:txBody>
      </p:sp>
      <p:sp>
        <p:nvSpPr>
          <p:cNvPr id="3" name="Content Placeholder 2">
            <a:extLst>
              <a:ext uri="{FF2B5EF4-FFF2-40B4-BE49-F238E27FC236}">
                <a16:creationId xmlns:a16="http://schemas.microsoft.com/office/drawing/2014/main" id="{5C9CFD85-3E16-4D07-8CA9-313557D21439}"/>
              </a:ext>
            </a:extLst>
          </p:cNvPr>
          <p:cNvSpPr>
            <a:spLocks noGrp="1"/>
          </p:cNvSpPr>
          <p:nvPr>
            <p:ph idx="1"/>
          </p:nvPr>
        </p:nvSpPr>
        <p:spPr>
          <a:xfrm>
            <a:off x="1103312" y="1331260"/>
            <a:ext cx="8946541" cy="4917140"/>
          </a:xfrm>
        </p:spPr>
        <p:txBody>
          <a:bodyPr/>
          <a:lstStyle/>
          <a:p>
            <a:r>
              <a:rPr lang="en-US" sz="2400" dirty="0"/>
              <a:t>Illegal</a:t>
            </a:r>
          </a:p>
          <a:p>
            <a:r>
              <a:rPr lang="en-US" sz="2400" dirty="0"/>
              <a:t>Sometimes considered more of a civil rights issue than a criminal act</a:t>
            </a:r>
          </a:p>
          <a:p>
            <a:r>
              <a:rPr lang="en-US" sz="2400" dirty="0"/>
              <a:t>Violates the </a:t>
            </a:r>
            <a:r>
              <a:rPr lang="en-US" sz="2400"/>
              <a:t>Title IX </a:t>
            </a:r>
            <a:r>
              <a:rPr lang="en-US" sz="2400" dirty="0"/>
              <a:t>of the Civil Rights Act of 1964</a:t>
            </a:r>
          </a:p>
          <a:p>
            <a:r>
              <a:rPr lang="en-US" sz="2400" dirty="0"/>
              <a:t>Can be verbal:  jokes, remarks, rumors, or comments about your body</a:t>
            </a:r>
          </a:p>
          <a:p>
            <a:r>
              <a:rPr lang="en-US" sz="2400" dirty="0"/>
              <a:t>Can be physical:  grabbing, rubbing, flashing, touching, mooning, pinching </a:t>
            </a:r>
          </a:p>
          <a:p>
            <a:r>
              <a:rPr lang="en-US" sz="2400" dirty="0"/>
              <a:t>Can be visual:  obscene gestures, displays of naked pictures, picture of sex-related objects</a:t>
            </a:r>
          </a:p>
          <a:p>
            <a:endParaRPr lang="en-US" dirty="0"/>
          </a:p>
        </p:txBody>
      </p:sp>
    </p:spTree>
    <p:extLst>
      <p:ext uri="{BB962C8B-B14F-4D97-AF65-F5344CB8AC3E}">
        <p14:creationId xmlns:p14="http://schemas.microsoft.com/office/powerpoint/2010/main" val="1411399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58D80-9EC8-46D2-8682-A9859BEB9430}"/>
              </a:ext>
            </a:extLst>
          </p:cNvPr>
          <p:cNvSpPr>
            <a:spLocks noGrp="1"/>
          </p:cNvSpPr>
          <p:nvPr>
            <p:ph type="title"/>
          </p:nvPr>
        </p:nvSpPr>
        <p:spPr>
          <a:xfrm>
            <a:off x="646111" y="452718"/>
            <a:ext cx="9404723" cy="925508"/>
          </a:xfrm>
        </p:spPr>
        <p:txBody>
          <a:bodyPr/>
          <a:lstStyle/>
          <a:p>
            <a:r>
              <a:rPr lang="en-US" dirty="0"/>
              <a:t>Sexual harassment</a:t>
            </a:r>
          </a:p>
        </p:txBody>
      </p:sp>
      <p:sp>
        <p:nvSpPr>
          <p:cNvPr id="3" name="Content Placeholder 2">
            <a:extLst>
              <a:ext uri="{FF2B5EF4-FFF2-40B4-BE49-F238E27FC236}">
                <a16:creationId xmlns:a16="http://schemas.microsoft.com/office/drawing/2014/main" id="{7E7F2B47-83F7-414E-87CA-BB925844E4D0}"/>
              </a:ext>
            </a:extLst>
          </p:cNvPr>
          <p:cNvSpPr>
            <a:spLocks noGrp="1"/>
          </p:cNvSpPr>
          <p:nvPr>
            <p:ph idx="1"/>
          </p:nvPr>
        </p:nvSpPr>
        <p:spPr>
          <a:xfrm>
            <a:off x="1063556" y="1457740"/>
            <a:ext cx="8946541" cy="4790660"/>
          </a:xfrm>
        </p:spPr>
        <p:txBody>
          <a:bodyPr>
            <a:normAutofit fontScale="92500"/>
          </a:bodyPr>
          <a:lstStyle/>
          <a:p>
            <a:r>
              <a:rPr lang="en-US" sz="3600" dirty="0"/>
              <a:t>Quid pro quo </a:t>
            </a:r>
          </a:p>
          <a:p>
            <a:r>
              <a:rPr lang="en-US" sz="3600" dirty="0"/>
              <a:t>Hostile environment - severe, persistent or pervasive unwelcome sexual conduct by a person that creates a threatening, abusive or intimidating environment; words or conduct of a sexual nature that offends, stigmatizes, demeans, frightens, or threatens you because of your sex</a:t>
            </a:r>
          </a:p>
          <a:p>
            <a:pPr marL="457200" lvl="1" indent="0">
              <a:buNone/>
            </a:pPr>
            <a:endParaRPr lang="en-US" sz="2800" dirty="0"/>
          </a:p>
        </p:txBody>
      </p:sp>
    </p:spTree>
    <p:extLst>
      <p:ext uri="{BB962C8B-B14F-4D97-AF65-F5344CB8AC3E}">
        <p14:creationId xmlns:p14="http://schemas.microsoft.com/office/powerpoint/2010/main" val="367656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65155-E6C3-4BFC-B968-35AF915A60B7}"/>
              </a:ext>
            </a:extLst>
          </p:cNvPr>
          <p:cNvSpPr>
            <a:spLocks noGrp="1"/>
          </p:cNvSpPr>
          <p:nvPr>
            <p:ph type="title"/>
          </p:nvPr>
        </p:nvSpPr>
        <p:spPr>
          <a:xfrm>
            <a:off x="646111" y="452718"/>
            <a:ext cx="9404723" cy="1018273"/>
          </a:xfrm>
        </p:spPr>
        <p:txBody>
          <a:bodyPr/>
          <a:lstStyle/>
          <a:p>
            <a:r>
              <a:rPr lang="en-US" dirty="0"/>
              <a:t>Examples of harassment</a:t>
            </a:r>
          </a:p>
        </p:txBody>
      </p:sp>
      <p:sp>
        <p:nvSpPr>
          <p:cNvPr id="3" name="Content Placeholder 2">
            <a:extLst>
              <a:ext uri="{FF2B5EF4-FFF2-40B4-BE49-F238E27FC236}">
                <a16:creationId xmlns:a16="http://schemas.microsoft.com/office/drawing/2014/main" id="{9D6A5BE2-345B-4D47-9278-FA421ADE5022}"/>
              </a:ext>
            </a:extLst>
          </p:cNvPr>
          <p:cNvSpPr>
            <a:spLocks noGrp="1"/>
          </p:cNvSpPr>
          <p:nvPr>
            <p:ph idx="1"/>
          </p:nvPr>
        </p:nvSpPr>
        <p:spPr>
          <a:xfrm>
            <a:off x="1103312" y="1404730"/>
            <a:ext cx="8946541" cy="4843669"/>
          </a:xfrm>
        </p:spPr>
        <p:txBody>
          <a:bodyPr>
            <a:normAutofit/>
          </a:bodyPr>
          <a:lstStyle/>
          <a:p>
            <a:r>
              <a:rPr lang="en-US" sz="3200" dirty="0"/>
              <a:t>touching, pinching, grabbing another person</a:t>
            </a:r>
          </a:p>
          <a:p>
            <a:r>
              <a:rPr lang="en-US" sz="3200" dirty="0"/>
              <a:t>cornering a person or leaning over a person; invading personal space </a:t>
            </a:r>
          </a:p>
          <a:p>
            <a:r>
              <a:rPr lang="en-US" sz="3200" dirty="0"/>
              <a:t>sending sexual notes or pictures</a:t>
            </a:r>
          </a:p>
          <a:p>
            <a:r>
              <a:rPr lang="en-US" sz="3200" dirty="0"/>
              <a:t>writing sexual graffiti </a:t>
            </a:r>
          </a:p>
          <a:p>
            <a:r>
              <a:rPr lang="en-US" sz="3200" dirty="0"/>
              <a:t>making suggestive or sexual gestures, jokes, comments, looks or noises</a:t>
            </a:r>
          </a:p>
        </p:txBody>
      </p:sp>
    </p:spTree>
    <p:extLst>
      <p:ext uri="{BB962C8B-B14F-4D97-AF65-F5344CB8AC3E}">
        <p14:creationId xmlns:p14="http://schemas.microsoft.com/office/powerpoint/2010/main" val="1643047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E62EB-CC02-4804-B649-782E745C9904}"/>
              </a:ext>
            </a:extLst>
          </p:cNvPr>
          <p:cNvSpPr>
            <a:spLocks noGrp="1"/>
          </p:cNvSpPr>
          <p:nvPr>
            <p:ph type="title"/>
          </p:nvPr>
        </p:nvSpPr>
        <p:spPr>
          <a:xfrm>
            <a:off x="646111" y="452718"/>
            <a:ext cx="9404723" cy="1429870"/>
          </a:xfrm>
        </p:spPr>
        <p:txBody>
          <a:bodyPr/>
          <a:lstStyle/>
          <a:p>
            <a:r>
              <a:rPr lang="en-US" dirty="0"/>
              <a:t>Examples of sexual harassment and assault</a:t>
            </a:r>
            <a:br>
              <a:rPr lang="en-US" dirty="0"/>
            </a:br>
            <a:endParaRPr lang="en-US" dirty="0"/>
          </a:p>
        </p:txBody>
      </p:sp>
      <p:sp>
        <p:nvSpPr>
          <p:cNvPr id="3" name="Content Placeholder 2">
            <a:extLst>
              <a:ext uri="{FF2B5EF4-FFF2-40B4-BE49-F238E27FC236}">
                <a16:creationId xmlns:a16="http://schemas.microsoft.com/office/drawing/2014/main" id="{A8954418-ED43-4A94-B103-1A5DD9F3E1B3}"/>
              </a:ext>
            </a:extLst>
          </p:cNvPr>
          <p:cNvSpPr>
            <a:spLocks noGrp="1"/>
          </p:cNvSpPr>
          <p:nvPr>
            <p:ph idx="1"/>
          </p:nvPr>
        </p:nvSpPr>
        <p:spPr>
          <a:xfrm>
            <a:off x="1103312" y="1922929"/>
            <a:ext cx="8946541" cy="4325470"/>
          </a:xfrm>
        </p:spPr>
        <p:txBody>
          <a:bodyPr/>
          <a:lstStyle/>
          <a:p>
            <a:r>
              <a:rPr lang="en-US" sz="3200" dirty="0"/>
              <a:t>spreading sexual rumors or making sexual propositions</a:t>
            </a:r>
          </a:p>
          <a:p>
            <a:r>
              <a:rPr lang="en-US" sz="3200" dirty="0"/>
              <a:t>pulling off your own or another’s clothing</a:t>
            </a:r>
          </a:p>
          <a:p>
            <a:r>
              <a:rPr lang="en-US" sz="3200" dirty="0"/>
              <a:t>being forced to kiss another person or touch them in a sexual way</a:t>
            </a:r>
          </a:p>
          <a:p>
            <a:r>
              <a:rPr lang="en-US" sz="3200" dirty="0"/>
              <a:t>attempted rape and rape</a:t>
            </a:r>
          </a:p>
          <a:p>
            <a:pPr marL="0" indent="0">
              <a:buNone/>
            </a:pPr>
            <a:endParaRPr lang="en-US" dirty="0"/>
          </a:p>
        </p:txBody>
      </p:sp>
    </p:spTree>
    <p:extLst>
      <p:ext uri="{BB962C8B-B14F-4D97-AF65-F5344CB8AC3E}">
        <p14:creationId xmlns:p14="http://schemas.microsoft.com/office/powerpoint/2010/main" val="151256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D01B6-EE51-4031-B8FA-A7EDBE267CEF}"/>
              </a:ext>
            </a:extLst>
          </p:cNvPr>
          <p:cNvSpPr>
            <a:spLocks noGrp="1"/>
          </p:cNvSpPr>
          <p:nvPr>
            <p:ph type="title"/>
          </p:nvPr>
        </p:nvSpPr>
        <p:spPr>
          <a:xfrm>
            <a:off x="646111" y="452718"/>
            <a:ext cx="9404723" cy="790156"/>
          </a:xfrm>
        </p:spPr>
        <p:txBody>
          <a:bodyPr/>
          <a:lstStyle/>
          <a:p>
            <a:r>
              <a:rPr lang="en-US" dirty="0"/>
              <a:t>Indiana Legal Code</a:t>
            </a:r>
          </a:p>
        </p:txBody>
      </p:sp>
      <p:sp>
        <p:nvSpPr>
          <p:cNvPr id="3" name="Content Placeholder 2">
            <a:extLst>
              <a:ext uri="{FF2B5EF4-FFF2-40B4-BE49-F238E27FC236}">
                <a16:creationId xmlns:a16="http://schemas.microsoft.com/office/drawing/2014/main" id="{20F7FF56-39B8-46E3-AD26-400EED242F6F}"/>
              </a:ext>
            </a:extLst>
          </p:cNvPr>
          <p:cNvSpPr>
            <a:spLocks noGrp="1"/>
          </p:cNvSpPr>
          <p:nvPr>
            <p:ph idx="1"/>
          </p:nvPr>
        </p:nvSpPr>
        <p:spPr>
          <a:xfrm>
            <a:off x="1103312" y="1251752"/>
            <a:ext cx="8946541" cy="4996648"/>
          </a:xfrm>
        </p:spPr>
        <p:txBody>
          <a:bodyPr>
            <a:normAutofit fontScale="92500" lnSpcReduction="20000"/>
          </a:bodyPr>
          <a:lstStyle/>
          <a:p>
            <a:r>
              <a:rPr lang="en-US" b="1" dirty="0"/>
              <a:t>Harassment</a:t>
            </a:r>
            <a:r>
              <a:rPr lang="en-US" dirty="0"/>
              <a:t>   Sec. 2. As used in this chapter, "harassment" means conduct directed toward a victim that includes but is not limited to repeated or continuing impermissible contact that would cause a reasonable person to suffer emotional distress and that actually causes the victim to suffer emotional distress. </a:t>
            </a:r>
          </a:p>
          <a:p>
            <a:r>
              <a:rPr lang="en-US" b="1" dirty="0"/>
              <a:t>Sexual assault   </a:t>
            </a:r>
            <a:r>
              <a:rPr lang="en-US" dirty="0"/>
              <a:t>Sec. 8 For purposes of </a:t>
            </a:r>
            <a:r>
              <a:rPr lang="en-US" dirty="0">
                <a:hlinkClick r:id="rId3"/>
              </a:rPr>
              <a:t>IC 5-26.5-2-2</a:t>
            </a:r>
            <a:r>
              <a:rPr lang="en-US" dirty="0"/>
              <a:t>, "sexual assault" means conduct that constitutes:</a:t>
            </a:r>
          </a:p>
          <a:p>
            <a:pPr lvl="1"/>
            <a:r>
              <a:rPr lang="en-US" dirty="0"/>
              <a:t>a misdemeanor or felony under </a:t>
            </a:r>
            <a:r>
              <a:rPr lang="en-US" dirty="0">
                <a:hlinkClick r:id="rId4"/>
              </a:rPr>
              <a:t>IC 35-42-4</a:t>
            </a:r>
            <a:r>
              <a:rPr lang="en-US" dirty="0"/>
              <a:t> (sex crimes) or </a:t>
            </a:r>
            <a:r>
              <a:rPr lang="en-US" dirty="0">
                <a:hlinkClick r:id="rId5"/>
              </a:rPr>
              <a:t>IC 35-46-1-3</a:t>
            </a:r>
            <a:r>
              <a:rPr lang="en-US" dirty="0"/>
              <a:t> (incest);</a:t>
            </a:r>
          </a:p>
          <a:p>
            <a:pPr lvl="1"/>
            <a:r>
              <a:rPr lang="en-US" dirty="0"/>
              <a:t>Sex crimes:  rape, child molesting, child exploitation, sexual battery, incest, and more</a:t>
            </a:r>
          </a:p>
          <a:p>
            <a:r>
              <a:rPr lang="en-US" b="1" dirty="0"/>
              <a:t>Sexual contact </a:t>
            </a:r>
            <a:r>
              <a:rPr lang="en-US" dirty="0"/>
              <a:t> Sec. 3.5. As used in this chapter, "sexual contact" means:</a:t>
            </a:r>
          </a:p>
          <a:p>
            <a:pPr lvl="1"/>
            <a:r>
              <a:rPr lang="en-US" dirty="0"/>
              <a:t>sexual intercourse (as defined in </a:t>
            </a:r>
            <a:r>
              <a:rPr lang="en-US" dirty="0">
                <a:hlinkClick r:id="rId6"/>
              </a:rPr>
              <a:t>IC 35-31.5-2-302</a:t>
            </a:r>
            <a:r>
              <a:rPr lang="en-US" dirty="0"/>
              <a:t>);</a:t>
            </a:r>
          </a:p>
          <a:p>
            <a:pPr lvl="1"/>
            <a:r>
              <a:rPr lang="en-US" dirty="0"/>
              <a:t>other sexual conduct (as defined in </a:t>
            </a:r>
            <a:r>
              <a:rPr lang="en-US" dirty="0">
                <a:hlinkClick r:id="rId7"/>
              </a:rPr>
              <a:t>IC 35-31.5-2-221.5</a:t>
            </a:r>
            <a:r>
              <a:rPr lang="en-US" dirty="0"/>
              <a:t>); or</a:t>
            </a:r>
          </a:p>
          <a:p>
            <a:pPr lvl="1"/>
            <a:r>
              <a:rPr lang="en-US"/>
              <a:t>any </a:t>
            </a:r>
            <a:r>
              <a:rPr lang="en-US" dirty="0"/>
              <a:t>fondling or touching intended to arouse or satisfy the sexual desires of either the individual performing the fondling or touching or the individual being fondled or touched</a:t>
            </a:r>
          </a:p>
          <a:p>
            <a:endParaRPr lang="en-US" dirty="0"/>
          </a:p>
        </p:txBody>
      </p:sp>
    </p:spTree>
    <p:extLst>
      <p:ext uri="{BB962C8B-B14F-4D97-AF65-F5344CB8AC3E}">
        <p14:creationId xmlns:p14="http://schemas.microsoft.com/office/powerpoint/2010/main" val="2129710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32B2-4E8C-450A-9F79-164461FAC9DD}"/>
              </a:ext>
            </a:extLst>
          </p:cNvPr>
          <p:cNvSpPr>
            <a:spLocks noGrp="1"/>
          </p:cNvSpPr>
          <p:nvPr>
            <p:ph type="title"/>
          </p:nvPr>
        </p:nvSpPr>
        <p:spPr/>
        <p:txBody>
          <a:bodyPr/>
          <a:lstStyle/>
          <a:p>
            <a:r>
              <a:rPr lang="en-US" dirty="0"/>
              <a:t>Title IX of the Civil Rights Code</a:t>
            </a:r>
          </a:p>
        </p:txBody>
      </p:sp>
      <p:sp>
        <p:nvSpPr>
          <p:cNvPr id="3" name="Content Placeholder 2">
            <a:extLst>
              <a:ext uri="{FF2B5EF4-FFF2-40B4-BE49-F238E27FC236}">
                <a16:creationId xmlns:a16="http://schemas.microsoft.com/office/drawing/2014/main" id="{7DB23B75-E36F-486A-9F04-B2747AE2214A}"/>
              </a:ext>
            </a:extLst>
          </p:cNvPr>
          <p:cNvSpPr>
            <a:spLocks noGrp="1"/>
          </p:cNvSpPr>
          <p:nvPr>
            <p:ph idx="1"/>
          </p:nvPr>
        </p:nvSpPr>
        <p:spPr>
          <a:xfrm>
            <a:off x="1103312" y="1364974"/>
            <a:ext cx="8946541" cy="4909929"/>
          </a:xfrm>
        </p:spPr>
        <p:txBody>
          <a:bodyPr>
            <a:normAutofit/>
          </a:bodyPr>
          <a:lstStyle/>
          <a:p>
            <a:r>
              <a:rPr lang="en-US" sz="2800" dirty="0"/>
              <a:t>Title IX is a federal civil rights law that prohibits discrimination on the basis of sex, including on the basis of sex stereotypes, in education programs and activities. All public schools and any private schools receiving federal funds must comply with Title IX.</a:t>
            </a:r>
          </a:p>
          <a:p>
            <a:r>
              <a:rPr lang="en-US" sz="2800" dirty="0"/>
              <a:t>Title IX states all students are to be guaranteed an education in a safe environment which is free from sexual harassment.</a:t>
            </a:r>
          </a:p>
        </p:txBody>
      </p:sp>
    </p:spTree>
    <p:extLst>
      <p:ext uri="{BB962C8B-B14F-4D97-AF65-F5344CB8AC3E}">
        <p14:creationId xmlns:p14="http://schemas.microsoft.com/office/powerpoint/2010/main" val="2960111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D97C-4CC5-4C2F-8F97-93F8BF64122A}"/>
              </a:ext>
            </a:extLst>
          </p:cNvPr>
          <p:cNvSpPr>
            <a:spLocks noGrp="1"/>
          </p:cNvSpPr>
          <p:nvPr>
            <p:ph type="title"/>
          </p:nvPr>
        </p:nvSpPr>
        <p:spPr/>
        <p:txBody>
          <a:bodyPr/>
          <a:lstStyle/>
          <a:p>
            <a:r>
              <a:rPr lang="en-US" dirty="0"/>
              <a:t>How to prevent harassment – role of school leadership</a:t>
            </a:r>
          </a:p>
        </p:txBody>
      </p:sp>
      <p:sp>
        <p:nvSpPr>
          <p:cNvPr id="3" name="Content Placeholder 2">
            <a:extLst>
              <a:ext uri="{FF2B5EF4-FFF2-40B4-BE49-F238E27FC236}">
                <a16:creationId xmlns:a16="http://schemas.microsoft.com/office/drawing/2014/main" id="{BE809A52-8CA7-41F3-9C67-623E113BA8DB}"/>
              </a:ext>
            </a:extLst>
          </p:cNvPr>
          <p:cNvSpPr>
            <a:spLocks noGrp="1"/>
          </p:cNvSpPr>
          <p:nvPr>
            <p:ph idx="1"/>
          </p:nvPr>
        </p:nvSpPr>
        <p:spPr/>
        <p:txBody>
          <a:bodyPr>
            <a:normAutofit/>
          </a:bodyPr>
          <a:lstStyle/>
          <a:p>
            <a:r>
              <a:rPr lang="en-US" sz="3200" dirty="0"/>
              <a:t>Define what is not acceptable</a:t>
            </a:r>
          </a:p>
          <a:p>
            <a:r>
              <a:rPr lang="en-US" sz="3200" dirty="0"/>
              <a:t>Inform persons of the policy and consequences</a:t>
            </a:r>
          </a:p>
          <a:p>
            <a:r>
              <a:rPr lang="en-US" sz="3200" dirty="0"/>
              <a:t>Train adults</a:t>
            </a:r>
          </a:p>
          <a:p>
            <a:r>
              <a:rPr lang="en-US" sz="3200" dirty="0"/>
              <a:t>Train students</a:t>
            </a:r>
          </a:p>
        </p:txBody>
      </p:sp>
    </p:spTree>
    <p:extLst>
      <p:ext uri="{BB962C8B-B14F-4D97-AF65-F5344CB8AC3E}">
        <p14:creationId xmlns:p14="http://schemas.microsoft.com/office/powerpoint/2010/main" val="1232681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F778-3E8F-4925-86FF-1DE5024E2568}"/>
              </a:ext>
            </a:extLst>
          </p:cNvPr>
          <p:cNvSpPr>
            <a:spLocks noGrp="1"/>
          </p:cNvSpPr>
          <p:nvPr>
            <p:ph type="title"/>
          </p:nvPr>
        </p:nvSpPr>
        <p:spPr>
          <a:xfrm>
            <a:off x="646111" y="452718"/>
            <a:ext cx="9404723" cy="925508"/>
          </a:xfrm>
        </p:spPr>
        <p:txBody>
          <a:bodyPr/>
          <a:lstStyle/>
          <a:p>
            <a:r>
              <a:rPr lang="en-US" dirty="0"/>
              <a:t>What you should do</a:t>
            </a:r>
          </a:p>
        </p:txBody>
      </p:sp>
      <p:sp>
        <p:nvSpPr>
          <p:cNvPr id="3" name="Content Placeholder 2">
            <a:extLst>
              <a:ext uri="{FF2B5EF4-FFF2-40B4-BE49-F238E27FC236}">
                <a16:creationId xmlns:a16="http://schemas.microsoft.com/office/drawing/2014/main" id="{B74140AE-5377-47DF-B33B-CA536C087E74}"/>
              </a:ext>
            </a:extLst>
          </p:cNvPr>
          <p:cNvSpPr>
            <a:spLocks noGrp="1"/>
          </p:cNvSpPr>
          <p:nvPr>
            <p:ph idx="1"/>
          </p:nvPr>
        </p:nvSpPr>
        <p:spPr>
          <a:xfrm>
            <a:off x="1103312" y="1431236"/>
            <a:ext cx="8946541" cy="4883424"/>
          </a:xfrm>
        </p:spPr>
        <p:txBody>
          <a:bodyPr>
            <a:normAutofit/>
          </a:bodyPr>
          <a:lstStyle/>
          <a:p>
            <a:pPr fontAlgn="base"/>
            <a:r>
              <a:rPr lang="en-US" sz="3200" dirty="0"/>
              <a:t>Do not ignore sexual harassment.</a:t>
            </a:r>
          </a:p>
          <a:p>
            <a:pPr fontAlgn="base"/>
            <a:r>
              <a:rPr lang="en-US" sz="3200" dirty="0"/>
              <a:t>Tell the person you do not like their behavior and ask them to stop.  If you feel you can’t tell them directly, write them a note. </a:t>
            </a:r>
          </a:p>
          <a:p>
            <a:pPr fontAlgn="base"/>
            <a:r>
              <a:rPr lang="en-US" sz="3200" dirty="0"/>
              <a:t>You need to tell your parents or guardians and/or tell a teacher, counselor or administrator at school.</a:t>
            </a:r>
          </a:p>
          <a:p>
            <a:pPr fontAlgn="base"/>
            <a:endParaRPr lang="en-US" dirty="0"/>
          </a:p>
          <a:p>
            <a:endParaRPr lang="en-US" dirty="0"/>
          </a:p>
        </p:txBody>
      </p:sp>
    </p:spTree>
    <p:extLst>
      <p:ext uri="{BB962C8B-B14F-4D97-AF65-F5344CB8AC3E}">
        <p14:creationId xmlns:p14="http://schemas.microsoft.com/office/powerpoint/2010/main" val="4028455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ACE15-B02B-43FF-A57D-BB63F0195C0C}"/>
              </a:ext>
            </a:extLst>
          </p:cNvPr>
          <p:cNvSpPr>
            <a:spLocks noGrp="1"/>
          </p:cNvSpPr>
          <p:nvPr>
            <p:ph type="title"/>
          </p:nvPr>
        </p:nvSpPr>
        <p:spPr/>
        <p:txBody>
          <a:bodyPr/>
          <a:lstStyle/>
          <a:p>
            <a:r>
              <a:rPr lang="en-US" dirty="0"/>
              <a:t>What else you should do</a:t>
            </a:r>
          </a:p>
        </p:txBody>
      </p:sp>
      <p:sp>
        <p:nvSpPr>
          <p:cNvPr id="3" name="Content Placeholder 2">
            <a:extLst>
              <a:ext uri="{FF2B5EF4-FFF2-40B4-BE49-F238E27FC236}">
                <a16:creationId xmlns:a16="http://schemas.microsoft.com/office/drawing/2014/main" id="{949F3FC6-44C3-4BC5-BEA1-2F66E890EAF8}"/>
              </a:ext>
            </a:extLst>
          </p:cNvPr>
          <p:cNvSpPr>
            <a:spLocks noGrp="1"/>
          </p:cNvSpPr>
          <p:nvPr>
            <p:ph idx="1"/>
          </p:nvPr>
        </p:nvSpPr>
        <p:spPr>
          <a:xfrm>
            <a:off x="1103312" y="1338470"/>
            <a:ext cx="8946541" cy="4909929"/>
          </a:xfrm>
        </p:spPr>
        <p:txBody>
          <a:bodyPr/>
          <a:lstStyle/>
          <a:p>
            <a:pPr fontAlgn="base"/>
            <a:r>
              <a:rPr lang="en-US" sz="2800" dirty="0"/>
              <a:t>Talk to someone you trust about how you are feeling. Friends, parents or guardians, siblings, a trusted teacher, counselor or administrator can be helpful and provide the support that you need.</a:t>
            </a:r>
          </a:p>
          <a:p>
            <a:pPr fontAlgn="base"/>
            <a:r>
              <a:rPr lang="en-US" sz="2800" dirty="0"/>
              <a:t>Tell your teacher, counselor or principal that you are being sexually harassed. If you are not comfortable doing this, your parents or guardians can do this.</a:t>
            </a:r>
          </a:p>
          <a:p>
            <a:endParaRPr lang="en-US" dirty="0"/>
          </a:p>
        </p:txBody>
      </p:sp>
    </p:spTree>
    <p:extLst>
      <p:ext uri="{BB962C8B-B14F-4D97-AF65-F5344CB8AC3E}">
        <p14:creationId xmlns:p14="http://schemas.microsoft.com/office/powerpoint/2010/main" val="36766915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240</TotalTime>
  <Words>1608</Words>
  <Application>Microsoft Office PowerPoint</Application>
  <PresentationFormat>Widescreen</PresentationFormat>
  <Paragraphs>256</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Wingdings</vt:lpstr>
      <vt:lpstr>Wingdings 3</vt:lpstr>
      <vt:lpstr>Ion</vt:lpstr>
      <vt:lpstr>You’re legal   What now?</vt:lpstr>
      <vt:lpstr>Basic personal safety</vt:lpstr>
      <vt:lpstr>Turning 18 – legal consequences</vt:lpstr>
      <vt:lpstr>College/young adult dating culture</vt:lpstr>
      <vt:lpstr>Harassment</vt:lpstr>
      <vt:lpstr>Sexual harassment</vt:lpstr>
      <vt:lpstr>Sexual harassment</vt:lpstr>
      <vt:lpstr>Examples of harassment</vt:lpstr>
      <vt:lpstr>Examples of sexual harassment and assault </vt:lpstr>
      <vt:lpstr>Indiana Legal Code</vt:lpstr>
      <vt:lpstr>Title IX of the Civil Rights Code</vt:lpstr>
      <vt:lpstr>How to prevent harassment – role of school leadership</vt:lpstr>
      <vt:lpstr>What you should do</vt:lpstr>
      <vt:lpstr>What else you should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18</dc:title>
  <dc:creator>Catherine Cicchiello</dc:creator>
  <cp:lastModifiedBy>Catherine Cicchiello</cp:lastModifiedBy>
  <cp:revision>31</cp:revision>
  <dcterms:created xsi:type="dcterms:W3CDTF">2018-07-28T11:08:43Z</dcterms:created>
  <dcterms:modified xsi:type="dcterms:W3CDTF">2019-09-03T17:57:58Z</dcterms:modified>
</cp:coreProperties>
</file>